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63" r:id="rId4"/>
    <p:sldId id="276" r:id="rId5"/>
    <p:sldId id="291" r:id="rId6"/>
    <p:sldId id="269" r:id="rId7"/>
    <p:sldId id="280" r:id="rId8"/>
    <p:sldId id="271" r:id="rId9"/>
    <p:sldId id="275" r:id="rId10"/>
    <p:sldId id="287" r:id="rId11"/>
    <p:sldId id="286" r:id="rId12"/>
    <p:sldId id="290" r:id="rId13"/>
    <p:sldId id="288" r:id="rId14"/>
    <p:sldId id="292" r:id="rId15"/>
    <p:sldId id="26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90" autoAdjust="0"/>
    <p:restoredTop sz="94660"/>
  </p:normalViewPr>
  <p:slideViewPr>
    <p:cSldViewPr snapToGrid="0">
      <p:cViewPr>
        <p:scale>
          <a:sx n="95" d="100"/>
          <a:sy n="95" d="100"/>
        </p:scale>
        <p:origin x="536" y="89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66643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0870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05" y="1494155"/>
            <a:ext cx="12191365" cy="2387600"/>
          </a:xfrm>
        </p:spPr>
        <p:txBody>
          <a:bodyPr>
            <a:normAutofit/>
          </a:bodyPr>
          <a:lstStyle/>
          <a:p>
            <a:r>
              <a:rPr lang="en-US" altLang="zh-CN" b="1" dirty="0">
                <a:solidFill>
                  <a:srgbClr val="FF0000"/>
                </a:solidFill>
                <a:effectLst>
                  <a:outerShdw blurRad="38100" dist="38100" dir="2700000" algn="tl">
                    <a:srgbClr val="000000">
                      <a:alpha val="43137"/>
                    </a:srgbClr>
                  </a:outerShdw>
                </a:effectLst>
                <a:latin typeface="TechnicBold" panose="00000400000000000000" charset="0"/>
                <a:cs typeface="TechnicBold" panose="00000400000000000000" charset="0"/>
              </a:rPr>
              <a:t>IoT</a:t>
            </a:r>
            <a:r>
              <a:rPr lang="zh-CN" altLang="en-US"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rgbClr val="FFFF00"/>
                </a:solidFill>
                <a:effectLst>
                  <a:outerShdw blurRad="38100" dist="38100" dir="2700000" algn="tl">
                    <a:srgbClr val="000000">
                      <a:alpha val="43137"/>
                    </a:srgbClr>
                  </a:outerShdw>
                </a:effectLst>
                <a:latin typeface="TechnicBold" panose="00000400000000000000" charset="0"/>
                <a:cs typeface="TechnicBold" panose="00000400000000000000" charset="0"/>
              </a:rPr>
              <a:t>Protocols</a:t>
            </a:r>
            <a:r>
              <a:rPr lang="zh-CN" altLang="en-US"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rgbClr val="92D050"/>
                </a:solidFill>
                <a:effectLst>
                  <a:outerShdw blurRad="38100" dist="38100" dir="2700000" algn="tl">
                    <a:srgbClr val="000000">
                      <a:alpha val="43137"/>
                    </a:srgbClr>
                  </a:outerShdw>
                </a:effectLst>
                <a:latin typeface="TechnicBold" panose="00000400000000000000" charset="0"/>
                <a:cs typeface="TechnicBold" panose="00000400000000000000" charset="0"/>
              </a:rPr>
              <a:t>&amp;</a:t>
            </a:r>
            <a:r>
              <a:rPr lang="zh-CN" altLang="en-US"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rgbClr val="00B0F0"/>
                </a:solidFill>
                <a:effectLst>
                  <a:outerShdw blurRad="38100" dist="38100" dir="2700000" algn="tl">
                    <a:srgbClr val="000000">
                      <a:alpha val="43137"/>
                    </a:srgbClr>
                  </a:outerShdw>
                </a:effectLst>
                <a:latin typeface="TechnicBold" panose="00000400000000000000" charset="0"/>
                <a:cs typeface="TechnicBold" panose="00000400000000000000" charset="0"/>
              </a:rPr>
              <a:t>Applications</a:t>
            </a:r>
            <a:br>
              <a:rPr lang="en-US" altLang="zh-CN" dirty="0">
                <a:solidFill>
                  <a:schemeClr val="accent2">
                    <a:lumMod val="75000"/>
                  </a:schemeClr>
                </a:solidFill>
              </a:rPr>
            </a:br>
            <a:endParaRPr lang="en-US" altLang="zh-CN" dirty="0">
              <a:solidFill>
                <a:schemeClr val="accent2">
                  <a:lumMod val="75000"/>
                </a:schemeClr>
              </a:solidFill>
            </a:endParaRPr>
          </a:p>
        </p:txBody>
      </p:sp>
      <p:sp>
        <p:nvSpPr>
          <p:cNvPr id="3" name="副标题 2"/>
          <p:cNvSpPr>
            <a:spLocks noGrp="1"/>
          </p:cNvSpPr>
          <p:nvPr>
            <p:ph type="subTitle" idx="1"/>
          </p:nvPr>
        </p:nvSpPr>
        <p:spPr>
          <a:xfrm>
            <a:off x="2540" y="3602355"/>
            <a:ext cx="12186285" cy="1655445"/>
          </a:xfrm>
        </p:spPr>
        <p:txBody>
          <a:bodyPr/>
          <a:lstStyle/>
          <a:p>
            <a:r>
              <a:rPr lang="en-US" altLang="zh-CN" dirty="0">
                <a:latin typeface="+mj-lt"/>
                <a:cs typeface="Eras Demi ITC" panose="020B0805030504020804" charset="0"/>
              </a:rPr>
              <a:t>Group:</a:t>
            </a:r>
            <a:r>
              <a:rPr lang="zh-CN" altLang="en-US" dirty="0">
                <a:latin typeface="+mj-lt"/>
                <a:cs typeface="Eras Demi ITC" panose="020B0805030504020804" charset="0"/>
              </a:rPr>
              <a:t> </a:t>
            </a:r>
            <a:r>
              <a:rPr lang="en-US" altLang="zh-CN" dirty="0">
                <a:latin typeface="+mj-lt"/>
                <a:cs typeface="Eras Demi ITC" panose="020B0805030504020804" charset="0"/>
              </a:rPr>
              <a:t>Yucheng</a:t>
            </a:r>
            <a:r>
              <a:rPr lang="zh-CN" altLang="en-US" dirty="0">
                <a:latin typeface="+mj-lt"/>
                <a:cs typeface="Eras Demi ITC" panose="020B0805030504020804" charset="0"/>
              </a:rPr>
              <a:t> </a:t>
            </a:r>
            <a:r>
              <a:rPr lang="en-US" altLang="zh-CN" dirty="0" err="1">
                <a:latin typeface="+mj-lt"/>
                <a:cs typeface="Eras Demi ITC" panose="020B0805030504020804" charset="0"/>
              </a:rPr>
              <a:t>Jin, Heyuan Li</a:t>
            </a:r>
            <a:endParaRPr lang="en-US" altLang="zh-CN" dirty="0">
              <a:latin typeface="+mj-lt"/>
              <a:cs typeface="Eras Demi ITC" panose="020B0805030504020804" charset="0"/>
            </a:endParaRPr>
          </a:p>
          <a:p>
            <a:r>
              <a:rPr lang="en-US" altLang="zh-CN" dirty="0">
                <a:latin typeface="+mj-lt"/>
                <a:cs typeface="Eras Demi ITC" panose="020B0805030504020804" charset="0"/>
              </a:rPr>
              <a:t>ZJU-UIUC Institute</a:t>
            </a:r>
          </a:p>
          <a:p>
            <a:r>
              <a:rPr lang="en-US" altLang="zh-CN" dirty="0">
                <a:latin typeface="+mj-lt"/>
                <a:cs typeface="Eras Demi ITC" panose="020B0805030504020804" charset="0"/>
              </a:rPr>
              <a:t>May</a:t>
            </a:r>
            <a:r>
              <a:rPr lang="zh-CN" altLang="en-US" dirty="0">
                <a:latin typeface="+mj-lt"/>
                <a:cs typeface="Eras Demi ITC" panose="020B0805030504020804" charset="0"/>
              </a:rPr>
              <a:t> </a:t>
            </a:r>
            <a:r>
              <a:rPr lang="en-US" altLang="zh-CN" dirty="0">
                <a:latin typeface="+mj-lt"/>
                <a:cs typeface="Eras Demi ITC" panose="020B0805030504020804" charset="0"/>
              </a:rPr>
              <a:t>16,</a:t>
            </a:r>
            <a:r>
              <a:rPr lang="zh-CN" altLang="en-US" dirty="0">
                <a:latin typeface="+mj-lt"/>
                <a:cs typeface="Eras Demi ITC" panose="020B0805030504020804" charset="0"/>
              </a:rPr>
              <a:t> </a:t>
            </a:r>
            <a:r>
              <a:rPr lang="en-US" altLang="zh-CN" dirty="0">
                <a:latin typeface="+mj-lt"/>
                <a:cs typeface="Eras Demi ITC" panose="020B0805030504020804" charset="0"/>
              </a:rPr>
              <a:t>2020</a:t>
            </a:r>
          </a:p>
        </p:txBody>
      </p:sp>
      <p:pic>
        <p:nvPicPr>
          <p:cNvPr id="8" name="图片 7"/>
          <p:cNvPicPr>
            <a:picLocks noChangeAspect="1"/>
          </p:cNvPicPr>
          <p:nvPr/>
        </p:nvPicPr>
        <p:blipFill>
          <a:blip r:embed="rId3"/>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4"/>
          <a:srcRect l="14708" t="35815" r="13745" b="58426"/>
          <a:stretch>
            <a:fillRect/>
          </a:stretch>
        </p:blipFill>
        <p:spPr>
          <a:xfrm>
            <a:off x="-1905" y="5987415"/>
            <a:ext cx="12314555" cy="394970"/>
          </a:xfrm>
          <a:prstGeom prst="rect">
            <a:avLst/>
          </a:prstGeom>
        </p:spPr>
      </p:pic>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3" name="灯片编号占位符 12"/>
          <p:cNvSpPr>
            <a:spLocks noGrp="1"/>
          </p:cNvSpPr>
          <p:nvPr>
            <p:ph type="sldNum" sz="quarter" idx="12"/>
          </p:nvPr>
        </p:nvSpPr>
        <p:spPr/>
        <p:txBody>
          <a:bodyPr/>
          <a:lstStyle/>
          <a:p>
            <a:fld id="{565CE74E-AB26-4998-AD42-012C4C1AD076}" type="slidenum">
              <a:rPr lang="zh-CN" altLang="en-US" smtClean="0"/>
              <a:t>1</a:t>
            </a:fld>
            <a:endParaRPr lang="zh-CN" altLang="en-US"/>
          </a:p>
        </p:txBody>
      </p:sp>
      <p:pic>
        <p:nvPicPr>
          <p:cNvPr id="4" name="图片 3"/>
          <p:cNvPicPr>
            <a:picLocks noChangeAspect="1"/>
          </p:cNvPicPr>
          <p:nvPr/>
        </p:nvPicPr>
        <p:blipFill>
          <a:blip r:embed="rId5"/>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905625" cy="58356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ECE 498 ICC Lab 3 Presentation</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7837656" cy="584775"/>
          </a:xfrm>
          <a:prstGeom prst="rect">
            <a:avLst/>
          </a:prstGeom>
          <a:noFill/>
        </p:spPr>
        <p:txBody>
          <a:bodyPr wrap="square" rtlCol="0">
            <a:spAutoFit/>
          </a:bodyPr>
          <a:lstStyle/>
          <a:p>
            <a:r>
              <a:rPr 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Weakness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&amp;</a:t>
            </a:r>
            <a:r>
              <a:rPr lang="zh-CN" alt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Unsolved</a:t>
            </a:r>
            <a:r>
              <a:rPr lang="zh-CN" alt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Problem</a:t>
            </a:r>
            <a:r>
              <a:rPr 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s</a:t>
            </a:r>
            <a:endParaRPr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2" name="Rectangle 1">
            <a:extLst>
              <a:ext uri="{FF2B5EF4-FFF2-40B4-BE49-F238E27FC236}">
                <a16:creationId xmlns:a16="http://schemas.microsoft.com/office/drawing/2014/main" id="{36C6D6C8-0009-45CF-B740-EED9152F91A6}"/>
              </a:ext>
            </a:extLst>
          </p:cNvPr>
          <p:cNvSpPr/>
          <p:nvPr/>
        </p:nvSpPr>
        <p:spPr>
          <a:xfrm>
            <a:off x="1056640" y="4117870"/>
            <a:ext cx="11008995" cy="1323439"/>
          </a:xfrm>
          <a:prstGeom prst="rect">
            <a:avLst/>
          </a:prstGeom>
        </p:spPr>
        <p:txBody>
          <a:bodyPr wrap="square">
            <a:spAutoFit/>
          </a:bodyPr>
          <a:lstStyle/>
          <a:p>
            <a:pPr marL="628650" indent="-285750" fontAlgn="ctr">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Cloud computing can be integrated into the system to handle larger amount of patients’ data</a:t>
            </a:r>
          </a:p>
          <a:p>
            <a:pPr marL="628650" indent="-285750" fontAlgn="ctr">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A security system can be designed to improve the protection of patients’ privacy </a:t>
            </a:r>
          </a:p>
        </p:txBody>
      </p:sp>
      <p:sp>
        <p:nvSpPr>
          <p:cNvPr id="10" name="副标题 2">
            <a:extLst>
              <a:ext uri="{FF2B5EF4-FFF2-40B4-BE49-F238E27FC236}">
                <a16:creationId xmlns:a16="http://schemas.microsoft.com/office/drawing/2014/main" id="{25D460B3-21A3-4566-9CE0-A9663AB0889E}"/>
              </a:ext>
            </a:extLst>
          </p:cNvPr>
          <p:cNvSpPr>
            <a:spLocks noGrp="1"/>
          </p:cNvSpPr>
          <p:nvPr>
            <p:ph type="subTitle" idx="1"/>
          </p:nvPr>
        </p:nvSpPr>
        <p:spPr>
          <a:xfrm>
            <a:off x="327666" y="1351161"/>
            <a:ext cx="8843164" cy="524550"/>
          </a:xfrm>
        </p:spPr>
        <p:txBody>
          <a:bodyPr>
            <a:normAutofit/>
          </a:bodyPr>
          <a:lstStyle/>
          <a:p>
            <a:pPr algn="l">
              <a:lnSpc>
                <a:spcPct val="150000"/>
              </a:lnSpc>
            </a:pPr>
            <a:r>
              <a:rPr lang="en-US" altLang="zh-CN" sz="2000" b="1" dirty="0">
                <a:solidFill>
                  <a:srgbClr val="002060"/>
                </a:solidFill>
                <a:latin typeface="Cambria" panose="02040503050406030204" charset="0"/>
                <a:cs typeface="Times New Roman" panose="02020503050405090304" charset="0"/>
              </a:rPr>
              <a:t>Protocol</a:t>
            </a:r>
            <a:r>
              <a:rPr 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Evaluation</a:t>
            </a:r>
            <a:r>
              <a:rPr 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3" name="Rectangle 2">
            <a:extLst>
              <a:ext uri="{FF2B5EF4-FFF2-40B4-BE49-F238E27FC236}">
                <a16:creationId xmlns:a16="http://schemas.microsoft.com/office/drawing/2014/main" id="{D5784F7D-11A8-4456-B696-FCAE85C317B6}"/>
              </a:ext>
            </a:extLst>
          </p:cNvPr>
          <p:cNvSpPr/>
          <p:nvPr/>
        </p:nvSpPr>
        <p:spPr>
          <a:xfrm>
            <a:off x="1412535" y="1941490"/>
            <a:ext cx="9366929" cy="1227837"/>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sz="2000" dirty="0">
                <a:solidFill>
                  <a:srgbClr val="002060"/>
                </a:solidFill>
                <a:latin typeface="Cambria" panose="02040503050406030204" charset="0"/>
                <a:cs typeface="Times New Roman" panose="02020503050405090304" charset="0"/>
              </a:rPr>
              <a:t>M</a:t>
            </a:r>
            <a:r>
              <a:rPr lang="en-US" sz="2000" dirty="0">
                <a:solidFill>
                  <a:srgbClr val="002060"/>
                </a:solidFill>
                <a:latin typeface="Cambria" panose="02040503050406030204" charset="0"/>
                <a:cs typeface="Times New Roman" panose="02020503050405090304" charset="0"/>
              </a:rPr>
              <a:t>ore comparisons of basic performance metrics </a:t>
            </a:r>
            <a:r>
              <a:rPr lang="en-US" altLang="zh-CN" sz="2000" dirty="0">
                <a:solidFill>
                  <a:srgbClr val="002060"/>
                </a:solidFill>
                <a:latin typeface="Cambria" panose="02040503050406030204" charset="0"/>
                <a:cs typeface="Times New Roman" panose="02020503050405090304" charset="0"/>
              </a:rPr>
              <a:t>can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be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performed</a:t>
            </a:r>
            <a:endParaRPr lang="en-US" sz="2000" dirty="0">
              <a:solidFill>
                <a:srgbClr val="002060"/>
              </a:solidFill>
              <a:latin typeface="Cambria" panose="02040503050406030204" charset="0"/>
              <a:cs typeface="Times New Roman" panose="02020503050405090304" charset="0"/>
            </a:endParaRPr>
          </a:p>
          <a:p>
            <a:pPr marL="285750" indent="-285750">
              <a:lnSpc>
                <a:spcPct val="200000"/>
              </a:lnSpc>
              <a:buFont typeface="Arial" panose="020B0604020202020204" pitchFamily="34" charset="0"/>
              <a:buChar char="•"/>
            </a:pPr>
            <a:r>
              <a:rPr lang="en-US" altLang="zh-CN" sz="2000" dirty="0">
                <a:solidFill>
                  <a:srgbClr val="002060"/>
                </a:solidFill>
                <a:latin typeface="Cambria" panose="02040503050406030204" charset="0"/>
                <a:cs typeface="Times New Roman" panose="02020503050405090304" charset="0"/>
              </a:rPr>
              <a:t>More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protocols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can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be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included,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such</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AMQP</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and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JMS</a:t>
            </a:r>
            <a:endParaRPr lang="en-US" sz="2000" dirty="0">
              <a:solidFill>
                <a:srgbClr val="002060"/>
              </a:solidFill>
              <a:latin typeface="Cambria" panose="02040503050406030204" charset="0"/>
              <a:cs typeface="Times New Roman" panose="02020503050405090304" charset="0"/>
            </a:endParaRPr>
          </a:p>
        </p:txBody>
      </p:sp>
      <p:sp>
        <p:nvSpPr>
          <p:cNvPr id="14" name="副标题 2">
            <a:extLst>
              <a:ext uri="{FF2B5EF4-FFF2-40B4-BE49-F238E27FC236}">
                <a16:creationId xmlns:a16="http://schemas.microsoft.com/office/drawing/2014/main" id="{00AD74EE-C4F6-42ED-8DA2-B3B146F5B913}"/>
              </a:ext>
            </a:extLst>
          </p:cNvPr>
          <p:cNvSpPr txBox="1">
            <a:spLocks/>
          </p:cNvSpPr>
          <p:nvPr/>
        </p:nvSpPr>
        <p:spPr>
          <a:xfrm>
            <a:off x="327665" y="3583795"/>
            <a:ext cx="5037711"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sz="2000" b="1" dirty="0">
                <a:solidFill>
                  <a:srgbClr val="002060"/>
                </a:solidFill>
                <a:latin typeface="Cambria" panose="02040503050406030204" charset="0"/>
                <a:cs typeface="Times New Roman" panose="02020503050405090304" charset="0"/>
              </a:rPr>
              <a:t>Smart </a:t>
            </a:r>
            <a:r>
              <a:rPr lang="en-US" altLang="zh-CN" sz="2000" b="1" dirty="0">
                <a:solidFill>
                  <a:srgbClr val="002060"/>
                </a:solidFill>
                <a:latin typeface="Cambria" panose="02040503050406030204" charset="0"/>
                <a:cs typeface="Times New Roman" panose="02020503050405090304" charset="0"/>
              </a:rPr>
              <a:t>Hospital</a:t>
            </a:r>
            <a:r>
              <a:rPr lang="zh-CN" alt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System</a:t>
            </a:r>
            <a:r>
              <a:rPr 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Tree>
    <p:extLst>
      <p:ext uri="{BB962C8B-B14F-4D97-AF65-F5344CB8AC3E}">
        <p14:creationId xmlns:p14="http://schemas.microsoft.com/office/powerpoint/2010/main" val="4052788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anim calcmode="lin" valueType="num">
                                      <p:cBhvr>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fade">
                                      <p:cBhvr>
                                        <p:cTn id="35" dur="500"/>
                                        <p:tgtEl>
                                          <p:spTgt spid="2">
                                            <p:txEl>
                                              <p:pRg st="0" end="0"/>
                                            </p:txEl>
                                          </p:spTgt>
                                        </p:tgtEl>
                                      </p:cBhvr>
                                    </p:animEffect>
                                    <p:anim calcmode="lin" valueType="num">
                                      <p:cBhvr>
                                        <p:cTn id="3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anim calcmode="lin" valueType="num">
                                      <p:cBhvr>
                                        <p:cTn id="4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7958679" cy="584775"/>
          </a:xfrm>
          <a:prstGeom prst="rect">
            <a:avLst/>
          </a:prstGeom>
          <a:noFill/>
        </p:spPr>
        <p:txBody>
          <a:bodyPr wrap="square" rtlCol="0">
            <a:spAutoFit/>
          </a:bodyPr>
          <a:lstStyle/>
          <a:p>
            <a:r>
              <a:rPr 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Weakness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&amp;</a:t>
            </a:r>
            <a:r>
              <a:rPr lang="zh-CN" alt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Unsolved</a:t>
            </a:r>
            <a:r>
              <a:rPr lang="zh-CN" alt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Problem</a:t>
            </a:r>
            <a:r>
              <a:rPr lang="en-US"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s</a:t>
            </a:r>
            <a:endParaRPr sz="3200"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2" name="Rectangle 1">
            <a:extLst>
              <a:ext uri="{FF2B5EF4-FFF2-40B4-BE49-F238E27FC236}">
                <a16:creationId xmlns:a16="http://schemas.microsoft.com/office/drawing/2014/main" id="{36C6D6C8-0009-45CF-B740-EED9152F91A6}"/>
              </a:ext>
            </a:extLst>
          </p:cNvPr>
          <p:cNvSpPr/>
          <p:nvPr/>
        </p:nvSpPr>
        <p:spPr>
          <a:xfrm>
            <a:off x="1056640" y="4117870"/>
            <a:ext cx="11008995" cy="1323439"/>
          </a:xfrm>
          <a:prstGeom prst="rect">
            <a:avLst/>
          </a:prstGeom>
        </p:spPr>
        <p:txBody>
          <a:bodyPr wrap="square">
            <a:spAutoFit/>
          </a:bodyPr>
          <a:lstStyle/>
          <a:p>
            <a:pPr marL="628650" indent="-285750" fontAlgn="ctr">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Lack</a:t>
            </a:r>
            <a:r>
              <a:rPr lang="en-US" altLang="zh-CN" sz="2000" dirty="0">
                <a:solidFill>
                  <a:srgbClr val="002060"/>
                </a:solidFill>
                <a:latin typeface="Cambria" panose="02040503050406030204" charset="0"/>
                <a:cs typeface="Times New Roman" panose="02020503050405090304" charset="0"/>
              </a:rPr>
              <a:t>s</a:t>
            </a:r>
            <a:r>
              <a:rPr lang="en-US" sz="2000" dirty="0">
                <a:solidFill>
                  <a:srgbClr val="002060"/>
                </a:solidFill>
                <a:latin typeface="Cambria" panose="02040503050406030204" charset="0"/>
                <a:cs typeface="Times New Roman" panose="02020503050405090304" charset="0"/>
              </a:rPr>
              <a:t> discussion on how to integrate each component of the Smart City</a:t>
            </a:r>
          </a:p>
          <a:p>
            <a:pPr marL="628650" indent="-285750" fontAlgn="ctr">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The Padova Smart City project example lacks insights on exploiting the data collected</a:t>
            </a:r>
          </a:p>
        </p:txBody>
      </p:sp>
      <p:sp>
        <p:nvSpPr>
          <p:cNvPr id="10" name="副标题 2">
            <a:extLst>
              <a:ext uri="{FF2B5EF4-FFF2-40B4-BE49-F238E27FC236}">
                <a16:creationId xmlns:a16="http://schemas.microsoft.com/office/drawing/2014/main" id="{25D460B3-21A3-4566-9CE0-A9663AB0889E}"/>
              </a:ext>
            </a:extLst>
          </p:cNvPr>
          <p:cNvSpPr>
            <a:spLocks noGrp="1"/>
          </p:cNvSpPr>
          <p:nvPr>
            <p:ph type="subTitle" idx="1"/>
          </p:nvPr>
        </p:nvSpPr>
        <p:spPr>
          <a:xfrm>
            <a:off x="327666" y="1351161"/>
            <a:ext cx="2754941" cy="524550"/>
          </a:xfrm>
        </p:spPr>
        <p:txBody>
          <a:bodyPr>
            <a:normAutofit/>
          </a:bodyPr>
          <a:lstStyle/>
          <a:p>
            <a:pPr algn="l">
              <a:lnSpc>
                <a:spcPct val="150000"/>
              </a:lnSpc>
            </a:pPr>
            <a:r>
              <a:rPr lang="en-US" sz="2000" b="1" dirty="0">
                <a:solidFill>
                  <a:srgbClr val="002060"/>
                </a:solidFill>
                <a:latin typeface="Cambria" panose="02040503050406030204" charset="0"/>
                <a:cs typeface="Times New Roman" panose="02020503050405090304" charset="0"/>
              </a:rPr>
              <a:t>BLE </a:t>
            </a:r>
            <a:r>
              <a:rPr lang="en-US" altLang="zh-CN" sz="2000" b="1" dirty="0">
                <a:solidFill>
                  <a:srgbClr val="002060"/>
                </a:solidFill>
                <a:latin typeface="Cambria" panose="02040503050406030204" charset="0"/>
                <a:cs typeface="Times New Roman" panose="02020503050405090304" charset="0"/>
              </a:rPr>
              <a:t>B</a:t>
            </a:r>
            <a:r>
              <a:rPr lang="en-US" sz="2000" b="1" dirty="0">
                <a:solidFill>
                  <a:srgbClr val="002060"/>
                </a:solidFill>
                <a:latin typeface="Cambria" panose="02040503050406030204" charset="0"/>
                <a:cs typeface="Times New Roman" panose="02020503050405090304" charset="0"/>
              </a:rPr>
              <a:t>eacon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3" name="Rectangle 2">
            <a:extLst>
              <a:ext uri="{FF2B5EF4-FFF2-40B4-BE49-F238E27FC236}">
                <a16:creationId xmlns:a16="http://schemas.microsoft.com/office/drawing/2014/main" id="{D5784F7D-11A8-4456-B696-FCAE85C317B6}"/>
              </a:ext>
            </a:extLst>
          </p:cNvPr>
          <p:cNvSpPr/>
          <p:nvPr/>
        </p:nvSpPr>
        <p:spPr>
          <a:xfrm>
            <a:off x="1412535" y="1941490"/>
            <a:ext cx="9366929" cy="1227900"/>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Future research opportunities are less convincing based on qualitative evaluation</a:t>
            </a:r>
          </a:p>
          <a:p>
            <a:pPr marL="285750" indent="-285750">
              <a:lnSpc>
                <a:spcPct val="20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No novel ideas supported by quantitative experiments</a:t>
            </a:r>
          </a:p>
        </p:txBody>
      </p:sp>
      <p:sp>
        <p:nvSpPr>
          <p:cNvPr id="14" name="副标题 2">
            <a:extLst>
              <a:ext uri="{FF2B5EF4-FFF2-40B4-BE49-F238E27FC236}">
                <a16:creationId xmlns:a16="http://schemas.microsoft.com/office/drawing/2014/main" id="{00AD74EE-C4F6-42ED-8DA2-B3B146F5B913}"/>
              </a:ext>
            </a:extLst>
          </p:cNvPr>
          <p:cNvSpPr txBox="1">
            <a:spLocks/>
          </p:cNvSpPr>
          <p:nvPr/>
        </p:nvSpPr>
        <p:spPr>
          <a:xfrm>
            <a:off x="327665" y="3583795"/>
            <a:ext cx="5239417"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sz="2000" b="1" dirty="0">
                <a:solidFill>
                  <a:srgbClr val="002060"/>
                </a:solidFill>
                <a:latin typeface="Cambria" panose="02040503050406030204" charset="0"/>
                <a:cs typeface="Times New Roman" panose="02020503050405090304" charset="0"/>
              </a:rPr>
              <a:t>Smart </a:t>
            </a:r>
            <a:r>
              <a:rPr lang="en-US" altLang="zh-CN" sz="2000" b="1" dirty="0">
                <a:solidFill>
                  <a:srgbClr val="002060"/>
                </a:solidFill>
                <a:latin typeface="Cambria" panose="02040503050406030204" charset="0"/>
                <a:cs typeface="Times New Roman" panose="02020503050405090304" charset="0"/>
              </a:rPr>
              <a:t>City</a:t>
            </a:r>
            <a:r>
              <a:rPr lang="zh-CN" alt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Tree>
    <p:extLst>
      <p:ext uri="{BB962C8B-B14F-4D97-AF65-F5344CB8AC3E}">
        <p14:creationId xmlns:p14="http://schemas.microsoft.com/office/powerpoint/2010/main" val="3605501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anim calcmode="lin" valueType="num">
                                      <p:cBhvr>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fade">
                                      <p:cBhvr>
                                        <p:cTn id="35" dur="500"/>
                                        <p:tgtEl>
                                          <p:spTgt spid="2">
                                            <p:txEl>
                                              <p:pRg st="0" end="0"/>
                                            </p:txEl>
                                          </p:spTgt>
                                        </p:tgtEl>
                                      </p:cBhvr>
                                    </p:animEffect>
                                    <p:anim calcmode="lin" valueType="num">
                                      <p:cBhvr>
                                        <p:cTn id="3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anim calcmode="lin" valueType="num">
                                      <p:cBhvr>
                                        <p:cTn id="4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7427595" cy="584775"/>
          </a:xfrm>
          <a:prstGeom prst="rect">
            <a:avLst/>
          </a:prstGeom>
          <a:noFill/>
        </p:spPr>
        <p:txBody>
          <a:bodyPr wrap="square" rtlCol="0">
            <a:spAutoFit/>
          </a:bodyPr>
          <a:lstStyle/>
          <a:p>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Wha</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We’ve</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Learned</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from</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the</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Papers</a:t>
            </a:r>
            <a:endParaRPr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0" name="副标题 2">
            <a:extLst>
              <a:ext uri="{FF2B5EF4-FFF2-40B4-BE49-F238E27FC236}">
                <a16:creationId xmlns:a16="http://schemas.microsoft.com/office/drawing/2014/main" id="{25D460B3-21A3-4566-9CE0-A9663AB0889E}"/>
              </a:ext>
            </a:extLst>
          </p:cNvPr>
          <p:cNvSpPr>
            <a:spLocks noGrp="1"/>
          </p:cNvSpPr>
          <p:nvPr>
            <p:ph type="subTitle" idx="1"/>
          </p:nvPr>
        </p:nvSpPr>
        <p:spPr>
          <a:xfrm>
            <a:off x="327666" y="1351161"/>
            <a:ext cx="4325016" cy="524550"/>
          </a:xfrm>
        </p:spPr>
        <p:txBody>
          <a:bodyPr>
            <a:normAutofit/>
          </a:bodyPr>
          <a:lstStyle/>
          <a:p>
            <a:pPr algn="l">
              <a:lnSpc>
                <a:spcPct val="150000"/>
              </a:lnSpc>
            </a:pPr>
            <a:r>
              <a:rPr lang="en-US" altLang="zh-CN" sz="2000" b="1" dirty="0">
                <a:solidFill>
                  <a:srgbClr val="002060"/>
                </a:solidFill>
                <a:latin typeface="Cambria" panose="02040503050406030204" charset="0"/>
                <a:cs typeface="Times New Roman" panose="02020503050405090304" charset="0"/>
              </a:rPr>
              <a:t>Protocol</a:t>
            </a:r>
            <a:r>
              <a:rPr lang="zh-CN" alt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Evaluation</a:t>
            </a:r>
            <a:r>
              <a:rPr lang="zh-CN" alt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14" name="副标题 2">
            <a:extLst>
              <a:ext uri="{FF2B5EF4-FFF2-40B4-BE49-F238E27FC236}">
                <a16:creationId xmlns:a16="http://schemas.microsoft.com/office/drawing/2014/main" id="{00AD74EE-C4F6-42ED-8DA2-B3B146F5B913}"/>
              </a:ext>
            </a:extLst>
          </p:cNvPr>
          <p:cNvSpPr txBox="1">
            <a:spLocks/>
          </p:cNvSpPr>
          <p:nvPr/>
        </p:nvSpPr>
        <p:spPr>
          <a:xfrm>
            <a:off x="327665" y="3583795"/>
            <a:ext cx="5508359"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sz="2000" b="1" dirty="0">
                <a:solidFill>
                  <a:srgbClr val="002060"/>
                </a:solidFill>
                <a:latin typeface="Cambria" panose="02040503050406030204" charset="0"/>
                <a:cs typeface="Times New Roman" panose="02020503050405090304" charset="0"/>
              </a:rPr>
              <a:t>Smart </a:t>
            </a:r>
            <a:r>
              <a:rPr lang="en-US" altLang="zh-CN" sz="2000" b="1" dirty="0">
                <a:solidFill>
                  <a:srgbClr val="002060"/>
                </a:solidFill>
                <a:latin typeface="Cambria" panose="02040503050406030204" charset="0"/>
                <a:cs typeface="Times New Roman" panose="02020503050405090304" charset="0"/>
              </a:rPr>
              <a:t>Hospital</a:t>
            </a:r>
            <a:r>
              <a:rPr lang="zh-CN" alt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System</a:t>
            </a:r>
            <a:r>
              <a:rPr lang="en-US" sz="2000" b="1" dirty="0">
                <a:solidFill>
                  <a:srgbClr val="002060"/>
                </a:solidFill>
                <a:latin typeface="Cambria" panose="02040503050406030204" charset="0"/>
                <a:cs typeface="Times New Roman" panose="02020503050405090304" charset="0"/>
              </a:rPr>
              <a:t>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6" name="Rectangle 5">
            <a:extLst>
              <a:ext uri="{FF2B5EF4-FFF2-40B4-BE49-F238E27FC236}">
                <a16:creationId xmlns:a16="http://schemas.microsoft.com/office/drawing/2014/main" id="{EE50BECF-7328-4FB9-9C3F-A1E018A0030F}"/>
              </a:ext>
            </a:extLst>
          </p:cNvPr>
          <p:cNvSpPr/>
          <p:nvPr/>
        </p:nvSpPr>
        <p:spPr>
          <a:xfrm>
            <a:off x="872321" y="1721292"/>
            <a:ext cx="10566101" cy="1843390"/>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	This paper</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successfully</a:t>
            </a:r>
            <a:r>
              <a:rPr lang="en-US" sz="2000" dirty="0">
                <a:solidFill>
                  <a:srgbClr val="002060"/>
                </a:solidFill>
                <a:latin typeface="Cambria" panose="02040503050406030204" charset="0"/>
                <a:cs typeface="Times New Roman" panose="02020503050405090304" charset="0"/>
              </a:rPr>
              <a:t> imp</a:t>
            </a:r>
            <a:r>
              <a:rPr lang="en-US" altLang="zh-CN" sz="2000" dirty="0">
                <a:solidFill>
                  <a:srgbClr val="002060"/>
                </a:solidFill>
                <a:latin typeface="Cambria" panose="02040503050406030204" charset="0"/>
                <a:cs typeface="Times New Roman" panose="02020503050405090304" charset="0"/>
              </a:rPr>
              <a:t>lements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variable-controlling approach to</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design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experiments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to</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evaluate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performance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of</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different</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protocols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using</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three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quantitative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metrics: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bandwidth</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consumption,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experienced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latency,</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and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experienced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packet</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loss.</a:t>
            </a:r>
            <a:endParaRPr lang="en-US" sz="2000" dirty="0">
              <a:solidFill>
                <a:srgbClr val="002060"/>
              </a:solidFill>
              <a:latin typeface="Cambria" panose="02040503050406030204" charset="0"/>
              <a:cs typeface="Times New Roman" panose="02020503050405090304" charset="0"/>
            </a:endParaRPr>
          </a:p>
        </p:txBody>
      </p:sp>
      <p:sp>
        <p:nvSpPr>
          <p:cNvPr id="7" name="Rectangle 6">
            <a:extLst>
              <a:ext uri="{FF2B5EF4-FFF2-40B4-BE49-F238E27FC236}">
                <a16:creationId xmlns:a16="http://schemas.microsoft.com/office/drawing/2014/main" id="{B09DF0DE-CAAE-40AE-A778-EE0040B250B7}"/>
              </a:ext>
            </a:extLst>
          </p:cNvPr>
          <p:cNvSpPr/>
          <p:nvPr/>
        </p:nvSpPr>
        <p:spPr>
          <a:xfrm>
            <a:off x="872321" y="4108345"/>
            <a:ext cx="10731495" cy="1843390"/>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	The </a:t>
            </a:r>
            <a:r>
              <a:rPr lang="en-US" altLang="zh-CN" sz="2000" dirty="0">
                <a:solidFill>
                  <a:srgbClr val="002060"/>
                </a:solidFill>
                <a:latin typeface="Cambria" panose="02040503050406030204" charset="0"/>
                <a:cs typeface="Times New Roman" panose="02020503050405090304" charset="0"/>
              </a:rPr>
              <a:t>paper</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proposes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Smart</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Hospital</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System</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consisted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of</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 RFID,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WSN, and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smart mobile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for automatic monitoring and tracking of patients,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which</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could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be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promising</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solution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to</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improve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life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quality</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in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hospitals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and</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nursing</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homes.</a:t>
            </a:r>
            <a:endParaRPr lang="en-US" sz="2000" dirty="0">
              <a:solidFill>
                <a:srgbClr val="002060"/>
              </a:solidFill>
              <a:latin typeface="Cambria" panose="02040503050406030204" charset="0"/>
              <a:cs typeface="Times New Roman" panose="02020503050405090304" charset="0"/>
            </a:endParaRPr>
          </a:p>
        </p:txBody>
      </p:sp>
    </p:spTree>
    <p:extLst>
      <p:ext uri="{BB962C8B-B14F-4D97-AF65-F5344CB8AC3E}">
        <p14:creationId xmlns:p14="http://schemas.microsoft.com/office/powerpoint/2010/main" val="121335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7427595" cy="584775"/>
          </a:xfrm>
          <a:prstGeom prst="rect">
            <a:avLst/>
          </a:prstGeom>
          <a:noFill/>
        </p:spPr>
        <p:txBody>
          <a:bodyPr wrap="square" rtlCol="0">
            <a:spAutoFit/>
          </a:bodyPr>
          <a:lstStyle/>
          <a:p>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Wha</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We’ve</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Learned</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from</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the</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Papers</a:t>
            </a:r>
            <a:endParaRPr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0" name="副标题 2">
            <a:extLst>
              <a:ext uri="{FF2B5EF4-FFF2-40B4-BE49-F238E27FC236}">
                <a16:creationId xmlns:a16="http://schemas.microsoft.com/office/drawing/2014/main" id="{25D460B3-21A3-4566-9CE0-A9663AB0889E}"/>
              </a:ext>
            </a:extLst>
          </p:cNvPr>
          <p:cNvSpPr>
            <a:spLocks noGrp="1"/>
          </p:cNvSpPr>
          <p:nvPr>
            <p:ph type="subTitle" idx="1"/>
          </p:nvPr>
        </p:nvSpPr>
        <p:spPr>
          <a:xfrm>
            <a:off x="327666" y="1351161"/>
            <a:ext cx="2754941" cy="524550"/>
          </a:xfrm>
        </p:spPr>
        <p:txBody>
          <a:bodyPr>
            <a:normAutofit/>
          </a:bodyPr>
          <a:lstStyle/>
          <a:p>
            <a:pPr algn="l">
              <a:lnSpc>
                <a:spcPct val="150000"/>
              </a:lnSpc>
            </a:pPr>
            <a:r>
              <a:rPr lang="en-US" sz="2000" b="1" dirty="0">
                <a:solidFill>
                  <a:srgbClr val="002060"/>
                </a:solidFill>
                <a:latin typeface="Cambria" panose="02040503050406030204" charset="0"/>
                <a:cs typeface="Times New Roman" panose="02020503050405090304" charset="0"/>
              </a:rPr>
              <a:t>BLE </a:t>
            </a:r>
            <a:r>
              <a:rPr lang="en-US" altLang="zh-CN" sz="2000" b="1" dirty="0">
                <a:solidFill>
                  <a:srgbClr val="002060"/>
                </a:solidFill>
                <a:latin typeface="Cambria" panose="02040503050406030204" charset="0"/>
                <a:cs typeface="Times New Roman" panose="02020503050405090304" charset="0"/>
              </a:rPr>
              <a:t>B</a:t>
            </a:r>
            <a:r>
              <a:rPr lang="en-US" sz="2000" b="1" dirty="0">
                <a:solidFill>
                  <a:srgbClr val="002060"/>
                </a:solidFill>
                <a:latin typeface="Cambria" panose="02040503050406030204" charset="0"/>
                <a:cs typeface="Times New Roman" panose="02020503050405090304" charset="0"/>
              </a:rPr>
              <a:t>eacon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14" name="副标题 2">
            <a:extLst>
              <a:ext uri="{FF2B5EF4-FFF2-40B4-BE49-F238E27FC236}">
                <a16:creationId xmlns:a16="http://schemas.microsoft.com/office/drawing/2014/main" id="{00AD74EE-C4F6-42ED-8DA2-B3B146F5B913}"/>
              </a:ext>
            </a:extLst>
          </p:cNvPr>
          <p:cNvSpPr txBox="1">
            <a:spLocks/>
          </p:cNvSpPr>
          <p:nvPr/>
        </p:nvSpPr>
        <p:spPr>
          <a:xfrm>
            <a:off x="327665" y="3583795"/>
            <a:ext cx="2754941"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sz="2000" b="1" dirty="0">
                <a:solidFill>
                  <a:srgbClr val="002060"/>
                </a:solidFill>
                <a:latin typeface="Cambria" panose="02040503050406030204" charset="0"/>
                <a:cs typeface="Times New Roman" panose="02020503050405090304" charset="0"/>
              </a:rPr>
              <a:t>Smart City </a:t>
            </a:r>
            <a:r>
              <a:rPr lang="en-US" altLang="zh-CN" sz="2000" b="1" dirty="0">
                <a:solidFill>
                  <a:srgbClr val="002060"/>
                </a:solidFill>
                <a:latin typeface="Cambria" panose="02040503050406030204" charset="0"/>
                <a:cs typeface="Times New Roman" panose="02020503050405090304" charset="0"/>
              </a:rPr>
              <a:t>P</a:t>
            </a:r>
            <a:r>
              <a:rPr lang="en-US" sz="2000" b="1" dirty="0">
                <a:solidFill>
                  <a:srgbClr val="002060"/>
                </a:solidFill>
                <a:latin typeface="Cambria" panose="02040503050406030204" charset="0"/>
                <a:cs typeface="Times New Roman" panose="02020503050405090304" charset="0"/>
              </a:rPr>
              <a:t>aper</a:t>
            </a:r>
            <a:endParaRPr lang="en-US" sz="2000" b="1" dirty="0">
              <a:latin typeface="Times New Roman" panose="02020503050405090304" charset="0"/>
              <a:cs typeface="Times New Roman" panose="02020503050405090304" charset="0"/>
            </a:endParaRPr>
          </a:p>
        </p:txBody>
      </p:sp>
      <p:sp>
        <p:nvSpPr>
          <p:cNvPr id="6" name="Rectangle 5">
            <a:extLst>
              <a:ext uri="{FF2B5EF4-FFF2-40B4-BE49-F238E27FC236}">
                <a16:creationId xmlns:a16="http://schemas.microsoft.com/office/drawing/2014/main" id="{EE50BECF-7328-4FB9-9C3F-A1E018A0030F}"/>
              </a:ext>
            </a:extLst>
          </p:cNvPr>
          <p:cNvSpPr/>
          <p:nvPr/>
        </p:nvSpPr>
        <p:spPr>
          <a:xfrm>
            <a:off x="872321" y="1721292"/>
            <a:ext cx="10566101" cy="1843453"/>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	Although the study of BLE beacon technology is still in its infancy, future study on this technology is promising because of its inexpensive hardware, insignificant form factor, and the protocol flexibility that enables the hosting of various types of applications</a:t>
            </a:r>
            <a:r>
              <a:rPr lang="en-US" altLang="zh-CN" sz="2000" dirty="0">
                <a:solidFill>
                  <a:srgbClr val="002060"/>
                </a:solidFill>
                <a:latin typeface="Cambria" panose="02040503050406030204" charset="0"/>
                <a:cs typeface="Times New Roman" panose="02020503050405090304" charset="0"/>
              </a:rPr>
              <a:t>.</a:t>
            </a:r>
            <a:endParaRPr lang="en-US" sz="2000" dirty="0">
              <a:solidFill>
                <a:srgbClr val="002060"/>
              </a:solidFill>
              <a:latin typeface="Cambria" panose="02040503050406030204" charset="0"/>
              <a:cs typeface="Times New Roman" panose="02020503050405090304" charset="0"/>
            </a:endParaRPr>
          </a:p>
        </p:txBody>
      </p:sp>
      <p:sp>
        <p:nvSpPr>
          <p:cNvPr id="7" name="Rectangle 6">
            <a:extLst>
              <a:ext uri="{FF2B5EF4-FFF2-40B4-BE49-F238E27FC236}">
                <a16:creationId xmlns:a16="http://schemas.microsoft.com/office/drawing/2014/main" id="{B09DF0DE-CAAE-40AE-A778-EE0040B250B7}"/>
              </a:ext>
            </a:extLst>
          </p:cNvPr>
          <p:cNvSpPr/>
          <p:nvPr/>
        </p:nvSpPr>
        <p:spPr>
          <a:xfrm>
            <a:off x="872321" y="4108345"/>
            <a:ext cx="10731495" cy="1843390"/>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	The great potential for a </a:t>
            </a:r>
            <a:r>
              <a:rPr lang="en-US" altLang="zh-CN" sz="2000" dirty="0">
                <a:solidFill>
                  <a:srgbClr val="002060"/>
                </a:solidFill>
                <a:latin typeface="Cambria" panose="02040503050406030204" charset="0"/>
                <a:cs typeface="Times New Roman" panose="02020503050405090304" charset="0"/>
              </a:rPr>
              <a:t>S</a:t>
            </a:r>
            <a:r>
              <a:rPr lang="en-US" sz="2000" dirty="0">
                <a:solidFill>
                  <a:srgbClr val="002060"/>
                </a:solidFill>
                <a:latin typeface="Cambria" panose="02040503050406030204" charset="0"/>
                <a:cs typeface="Times New Roman" panose="02020503050405090304" charset="0"/>
              </a:rPr>
              <a:t>mart </a:t>
            </a:r>
            <a:r>
              <a:rPr lang="en-US" altLang="zh-CN" sz="2000" dirty="0">
                <a:solidFill>
                  <a:srgbClr val="002060"/>
                </a:solidFill>
                <a:latin typeface="Cambria" panose="02040503050406030204" charset="0"/>
                <a:cs typeface="Times New Roman" panose="02020503050405090304" charset="0"/>
              </a:rPr>
              <a:t>C</a:t>
            </a:r>
            <a:r>
              <a:rPr lang="en-US" sz="2000" dirty="0">
                <a:solidFill>
                  <a:srgbClr val="002060"/>
                </a:solidFill>
                <a:latin typeface="Cambria" panose="02040503050406030204" charset="0"/>
                <a:cs typeface="Times New Roman" panose="02020503050405090304" charset="0"/>
              </a:rPr>
              <a:t>ity model to </a:t>
            </a:r>
            <a:r>
              <a:rPr lang="en-US" altLang="zh-CN" sz="2000" dirty="0">
                <a:solidFill>
                  <a:srgbClr val="002060"/>
                </a:solidFill>
                <a:latin typeface="Cambria" panose="02040503050406030204" charset="0"/>
                <a:cs typeface="Times New Roman" panose="02020503050405090304" charset="0"/>
              </a:rPr>
              <a:t>improve</a:t>
            </a:r>
            <a:r>
              <a:rPr lang="en-US" sz="2000" dirty="0">
                <a:solidFill>
                  <a:srgbClr val="002060"/>
                </a:solidFill>
                <a:latin typeface="Cambria" panose="02040503050406030204" charset="0"/>
                <a:cs typeface="Times New Roman" panose="02020503050405090304" charset="0"/>
              </a:rPr>
              <a:t> the living standards of citizens and the operation of local government is supported by </a:t>
            </a:r>
            <a:r>
              <a:rPr lang="en-US" altLang="zh-CN" sz="2000" dirty="0">
                <a:solidFill>
                  <a:srgbClr val="002060"/>
                </a:solidFill>
                <a:latin typeface="Cambria" panose="02040503050406030204" charset="0"/>
                <a:cs typeface="Times New Roman" panose="02020503050405090304" charset="0"/>
              </a:rPr>
              <a:t>a</a:t>
            </a:r>
            <a:r>
              <a:rPr lang="en-US" sz="2000" dirty="0">
                <a:solidFill>
                  <a:srgbClr val="002060"/>
                </a:solidFill>
                <a:latin typeface="Cambria" panose="02040503050406030204" charset="0"/>
                <a:cs typeface="Times New Roman" panose="02020503050405090304" charset="0"/>
              </a:rPr>
              <a:t> wide range of services, including smart parking, building monitoring, environmental monitoring</a:t>
            </a:r>
            <a:r>
              <a:rPr lang="en-US" altLang="zh-CN" sz="2000" dirty="0">
                <a:solidFill>
                  <a:srgbClr val="002060"/>
                </a:solidFill>
                <a:latin typeface="Cambria" panose="02040503050406030204" charset="0"/>
                <a:cs typeface="Times New Roman" panose="02020503050405090304" charset="0"/>
              </a:rPr>
              <a:t>,</a:t>
            </a:r>
            <a:r>
              <a:rPr lang="en-US" sz="2000" dirty="0">
                <a:solidFill>
                  <a:srgbClr val="002060"/>
                </a:solidFill>
                <a:latin typeface="Cambria" panose="02040503050406030204" charset="0"/>
                <a:cs typeface="Times New Roman" panose="02020503050405090304" charset="0"/>
              </a:rPr>
              <a:t> and traffic congestion management.</a:t>
            </a:r>
          </a:p>
        </p:txBody>
      </p:sp>
    </p:spTree>
    <p:extLst>
      <p:ext uri="{BB962C8B-B14F-4D97-AF65-F5344CB8AC3E}">
        <p14:creationId xmlns:p14="http://schemas.microsoft.com/office/powerpoint/2010/main" val="166037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Q</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&amp;</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a:t>
            </a:r>
          </a:p>
        </p:txBody>
      </p:sp>
      <p:sp>
        <p:nvSpPr>
          <p:cNvPr id="14" name="标题 1"/>
          <p:cNvSpPr>
            <a:spLocks noGrp="1"/>
          </p:cNvSpPr>
          <p:nvPr/>
        </p:nvSpPr>
        <p:spPr>
          <a:xfrm>
            <a:off x="317" y="2235200"/>
            <a:ext cx="12191365"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Q</a:t>
            </a:r>
            <a:r>
              <a:rPr lang="zh-CN" altLang="en-US"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chemeClr val="accent4">
                    <a:lumMod val="60000"/>
                    <a:lumOff val="40000"/>
                  </a:schemeClr>
                </a:solidFill>
                <a:effectLst>
                  <a:outerShdw blurRad="38100" dist="38100" dir="2700000" algn="tl">
                    <a:srgbClr val="000000">
                      <a:alpha val="43137"/>
                    </a:srgbClr>
                  </a:outerShdw>
                </a:effectLst>
                <a:latin typeface="TechnicBold" panose="00000400000000000000" charset="0"/>
                <a:cs typeface="TechnicBold" panose="00000400000000000000" charset="0"/>
              </a:rPr>
              <a:t>&amp;</a:t>
            </a:r>
            <a:r>
              <a:rPr lang="zh-CN" altLang="en-US" b="1" dirty="0">
                <a:solidFill>
                  <a:schemeClr val="accent4">
                    <a:lumMod val="60000"/>
                    <a:lumOff val="40000"/>
                  </a:schemeClr>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rgbClr val="92D050"/>
                </a:solidFill>
                <a:effectLst>
                  <a:outerShdw blurRad="38100" dist="38100" dir="2700000" algn="tl">
                    <a:srgbClr val="000000">
                      <a:alpha val="43137"/>
                    </a:srgbClr>
                  </a:outerShdw>
                </a:effectLst>
                <a:latin typeface="TechnicBold" panose="00000400000000000000" charset="0"/>
                <a:cs typeface="TechnicBold" panose="00000400000000000000" charset="0"/>
              </a:rPr>
              <a:t>A</a:t>
            </a:r>
            <a:r>
              <a:rPr lang="zh-CN" altLang="en-US" b="1" dirty="0">
                <a:solidFill>
                  <a:srgbClr val="92D050"/>
                </a:solidFill>
                <a:effectLst>
                  <a:outerShdw blurRad="38100" dist="38100" dir="2700000" algn="tl">
                    <a:srgbClr val="000000">
                      <a:alpha val="43137"/>
                    </a:srgbClr>
                  </a:outerShdw>
                </a:effectLst>
                <a:latin typeface="TechnicBold" panose="00000400000000000000" charset="0"/>
                <a:cs typeface="TechnicBold" panose="00000400000000000000" charset="0"/>
              </a:rPr>
              <a:t> </a:t>
            </a:r>
            <a:br>
              <a:rPr lang="en-US" altLang="zh-CN" dirty="0">
                <a:solidFill>
                  <a:schemeClr val="accent2">
                    <a:lumMod val="75000"/>
                  </a:schemeClr>
                </a:solidFill>
              </a:rPr>
            </a:br>
            <a:endParaRPr lang="en-US" altLang="zh-CN" dirty="0">
              <a:solidFill>
                <a:schemeClr val="accent2">
                  <a:lumMod val="75000"/>
                </a:schemeClr>
              </a:solidFill>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Tree>
    <p:extLst>
      <p:ext uri="{BB962C8B-B14F-4D97-AF65-F5344CB8AC3E}">
        <p14:creationId xmlns:p14="http://schemas.microsoft.com/office/powerpoint/2010/main" val="188519599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Thank</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You</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for</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Listening</a:t>
            </a:r>
          </a:p>
        </p:txBody>
      </p:sp>
      <p:sp>
        <p:nvSpPr>
          <p:cNvPr id="14" name="标题 1"/>
          <p:cNvSpPr>
            <a:spLocks noGrp="1"/>
          </p:cNvSpPr>
          <p:nvPr/>
        </p:nvSpPr>
        <p:spPr>
          <a:xfrm>
            <a:off x="317" y="2235200"/>
            <a:ext cx="12191365"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Thank</a:t>
            </a:r>
            <a:r>
              <a:rPr lang="zh-CN" altLang="en-US" b="1" dirty="0">
                <a:solidFill>
                  <a:schemeClr val="accent2"/>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chemeClr val="accent1"/>
                </a:solidFill>
                <a:effectLst>
                  <a:outerShdw blurRad="38100" dist="38100" dir="2700000" algn="tl">
                    <a:srgbClr val="000000">
                      <a:alpha val="43137"/>
                    </a:srgbClr>
                  </a:outerShdw>
                </a:effectLst>
                <a:latin typeface="TechnicBold" panose="00000400000000000000" charset="0"/>
                <a:cs typeface="TechnicBold" panose="00000400000000000000" charset="0"/>
              </a:rPr>
              <a:t>You </a:t>
            </a:r>
            <a:r>
              <a:rPr lang="en-US" altLang="zh-CN" b="1" dirty="0">
                <a:solidFill>
                  <a:schemeClr val="accent4">
                    <a:lumMod val="60000"/>
                    <a:lumOff val="40000"/>
                  </a:schemeClr>
                </a:solidFill>
                <a:effectLst>
                  <a:outerShdw blurRad="38100" dist="38100" dir="2700000" algn="tl">
                    <a:srgbClr val="000000">
                      <a:alpha val="43137"/>
                    </a:srgbClr>
                  </a:outerShdw>
                </a:effectLst>
                <a:latin typeface="TechnicBold" panose="00000400000000000000" charset="0"/>
                <a:cs typeface="TechnicBold" panose="00000400000000000000" charset="0"/>
              </a:rPr>
              <a:t>for</a:t>
            </a:r>
            <a:r>
              <a:rPr lang="zh-CN" altLang="en-US" b="1" dirty="0">
                <a:solidFill>
                  <a:schemeClr val="accent4">
                    <a:lumMod val="60000"/>
                    <a:lumOff val="40000"/>
                  </a:schemeClr>
                </a:solidFill>
                <a:effectLst>
                  <a:outerShdw blurRad="38100" dist="38100" dir="2700000" algn="tl">
                    <a:srgbClr val="000000">
                      <a:alpha val="43137"/>
                    </a:srgbClr>
                  </a:outerShdw>
                </a:effectLst>
                <a:latin typeface="TechnicBold" panose="00000400000000000000" charset="0"/>
                <a:cs typeface="TechnicBold" panose="00000400000000000000" charset="0"/>
              </a:rPr>
              <a:t> </a:t>
            </a:r>
            <a:r>
              <a:rPr lang="en-US" altLang="zh-CN" b="1" dirty="0">
                <a:solidFill>
                  <a:srgbClr val="92D050"/>
                </a:solidFill>
                <a:effectLst>
                  <a:outerShdw blurRad="38100" dist="38100" dir="2700000" algn="tl">
                    <a:srgbClr val="000000">
                      <a:alpha val="43137"/>
                    </a:srgbClr>
                  </a:outerShdw>
                </a:effectLst>
                <a:latin typeface="TechnicBold" panose="00000400000000000000" charset="0"/>
                <a:cs typeface="TechnicBold" panose="00000400000000000000" charset="0"/>
              </a:rPr>
              <a:t>Listening</a:t>
            </a:r>
            <a:r>
              <a:rPr lang="zh-CN" altLang="en-US" b="1" dirty="0">
                <a:solidFill>
                  <a:srgbClr val="92D050"/>
                </a:solidFill>
                <a:effectLst>
                  <a:outerShdw blurRad="38100" dist="38100" dir="2700000" algn="tl">
                    <a:srgbClr val="000000">
                      <a:alpha val="43137"/>
                    </a:srgbClr>
                  </a:outerShdw>
                </a:effectLst>
                <a:latin typeface="TechnicBold" panose="00000400000000000000" charset="0"/>
                <a:cs typeface="TechnicBold" panose="00000400000000000000" charset="0"/>
              </a:rPr>
              <a:t> </a:t>
            </a:r>
            <a:br>
              <a:rPr lang="en-US" altLang="zh-CN" dirty="0">
                <a:solidFill>
                  <a:schemeClr val="accent2">
                    <a:lumMod val="75000"/>
                  </a:schemeClr>
                </a:solidFill>
              </a:rPr>
            </a:br>
            <a:endParaRPr lang="en-US" altLang="zh-CN" dirty="0">
              <a:solidFill>
                <a:schemeClr val="accent2">
                  <a:lumMod val="75000"/>
                </a:schemeClr>
              </a:solidFill>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2</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5278755"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Table</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of</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Contents</a:t>
            </a:r>
          </a:p>
        </p:txBody>
      </p:sp>
      <p:sp>
        <p:nvSpPr>
          <p:cNvPr id="3" name="副标题 2"/>
          <p:cNvSpPr>
            <a:spLocks noGrp="1"/>
          </p:cNvSpPr>
          <p:nvPr>
            <p:ph type="subTitle" idx="1"/>
          </p:nvPr>
        </p:nvSpPr>
        <p:spPr>
          <a:xfrm>
            <a:off x="2014523" y="1984265"/>
            <a:ext cx="9372407" cy="5450205"/>
          </a:xfrm>
        </p:spPr>
        <p:txBody>
          <a:bodyPr>
            <a:normAutofit/>
          </a:bodyPr>
          <a:lstStyle/>
          <a:p>
            <a:pPr algn="l">
              <a:lnSpc>
                <a:spcPct val="150000"/>
              </a:lnSpc>
            </a:pPr>
            <a:r>
              <a:rPr lang="en-US" altLang="zh-CN" sz="1800" dirty="0">
                <a:solidFill>
                  <a:srgbClr val="002060"/>
                </a:solidFill>
                <a:latin typeface="Cambria" panose="02040503050406030204" charset="0"/>
                <a:cs typeface="Times New Roman" panose="02020503050405090304" charset="0"/>
              </a:rPr>
              <a:t>1.</a:t>
            </a:r>
            <a:r>
              <a:rPr lang="zh-CN" altLang="en-US" sz="1800" dirty="0">
                <a:solidFill>
                  <a:srgbClr val="002060"/>
                </a:solidFill>
                <a:latin typeface="Cambria" panose="02040503050406030204" charset="0"/>
                <a:cs typeface="Times New Roman" panose="02020503050405090304" charset="0"/>
              </a:rPr>
              <a:t> </a:t>
            </a:r>
            <a:r>
              <a:rPr lang="en-US" sz="1800" dirty="0">
                <a:solidFill>
                  <a:srgbClr val="002060"/>
                </a:solidFill>
                <a:latin typeface="Cambria" panose="02040503050406030204" charset="0"/>
                <a:cs typeface="Times New Roman" panose="02020503050405090304" charset="0"/>
              </a:rPr>
              <a:t>Review of the Four Papers</a:t>
            </a:r>
          </a:p>
          <a:p>
            <a:pPr algn="l">
              <a:lnSpc>
                <a:spcPct val="150000"/>
              </a:lnSpc>
            </a:pPr>
            <a:r>
              <a:rPr lang="en-US" altLang="zh-CN" sz="1800" dirty="0">
                <a:solidFill>
                  <a:srgbClr val="002060"/>
                </a:solidFill>
                <a:latin typeface="Cambria" panose="02040503050406030204" charset="0"/>
                <a:cs typeface="Times New Roman" panose="02020503050405090304" charset="0"/>
              </a:rPr>
              <a:t>	2.</a:t>
            </a:r>
            <a:r>
              <a:rPr lang="zh-CN" altLang="en-US" sz="1800" dirty="0">
                <a:solidFill>
                  <a:srgbClr val="002060"/>
                </a:solidFill>
                <a:latin typeface="Cambria" panose="02040503050406030204" charset="0"/>
                <a:cs typeface="Times New Roman" panose="02020503050405090304" charset="0"/>
              </a:rPr>
              <a:t> </a:t>
            </a:r>
            <a:r>
              <a:rPr lang="en-US" sz="1800" dirty="0">
                <a:solidFill>
                  <a:srgbClr val="002060"/>
                </a:solidFill>
                <a:latin typeface="Cambria" panose="02040503050406030204" charset="0"/>
                <a:cs typeface="Times New Roman" panose="02020503050405090304" charset="0"/>
              </a:rPr>
              <a:t>Relationships, Commonalities, &amp; Uniquenesses </a:t>
            </a:r>
            <a:r>
              <a:rPr lang="en-US" altLang="zh-CN" sz="1800" dirty="0">
                <a:solidFill>
                  <a:srgbClr val="002060"/>
                </a:solidFill>
                <a:latin typeface="Cambria" panose="02040503050406030204" charset="0"/>
                <a:cs typeface="Times New Roman" panose="02020503050405090304" charset="0"/>
              </a:rPr>
              <a:t>	</a:t>
            </a:r>
          </a:p>
          <a:p>
            <a:pPr algn="l">
              <a:lnSpc>
                <a:spcPct val="150000"/>
              </a:lnSpc>
            </a:pPr>
            <a:r>
              <a:rPr lang="en-US" altLang="zh-CN" sz="1800" dirty="0">
                <a:solidFill>
                  <a:srgbClr val="002060"/>
                </a:solidFill>
                <a:latin typeface="Cambria" panose="02040503050406030204" charset="0"/>
                <a:cs typeface="Times New Roman" panose="02020503050405090304" charset="0"/>
              </a:rPr>
              <a:t>		3. Weaknesses &amp; Unsolved Problems		</a:t>
            </a:r>
          </a:p>
          <a:p>
            <a:pPr algn="l">
              <a:lnSpc>
                <a:spcPct val="150000"/>
              </a:lnSpc>
            </a:pPr>
            <a:r>
              <a:rPr lang="en-US" altLang="zh-CN" sz="1800" dirty="0">
                <a:solidFill>
                  <a:srgbClr val="002060"/>
                </a:solidFill>
                <a:latin typeface="Cambria" panose="02040503050406030204" charset="0"/>
                <a:cs typeface="Times New Roman" panose="02020503050405090304" charset="0"/>
              </a:rPr>
              <a:t>			4. What We've Learned from the Four Papers</a:t>
            </a:r>
          </a:p>
          <a:p>
            <a:pPr algn="l">
              <a:lnSpc>
                <a:spcPct val="150000"/>
              </a:lnSpc>
            </a:pPr>
            <a:r>
              <a:rPr lang="en-US" altLang="zh-CN" sz="1800" dirty="0">
                <a:solidFill>
                  <a:srgbClr val="002060"/>
                </a:solidFill>
                <a:latin typeface="Cambria" panose="02040503050406030204" charset="0"/>
                <a:cs typeface="Times New Roman" panose="02020503050405090304" charset="0"/>
              </a:rPr>
              <a:t>				5. Q</a:t>
            </a:r>
            <a:r>
              <a:rPr lang="zh-CN" altLang="en-US" sz="1800" dirty="0">
                <a:solidFill>
                  <a:srgbClr val="002060"/>
                </a:solidFill>
                <a:latin typeface="Cambria" panose="02040503050406030204" charset="0"/>
                <a:cs typeface="Times New Roman" panose="02020503050405090304" charset="0"/>
              </a:rPr>
              <a:t> </a:t>
            </a:r>
            <a:r>
              <a:rPr lang="en-US" altLang="zh-CN" sz="1800" dirty="0">
                <a:solidFill>
                  <a:srgbClr val="002060"/>
                </a:solidFill>
                <a:latin typeface="Cambria" panose="02040503050406030204" charset="0"/>
                <a:cs typeface="Times New Roman" panose="02020503050405090304" charset="0"/>
              </a:rPr>
              <a:t>&amp;</a:t>
            </a:r>
            <a:r>
              <a:rPr lang="zh-CN" altLang="en-US" sz="1800" dirty="0">
                <a:solidFill>
                  <a:srgbClr val="002060"/>
                </a:solidFill>
                <a:latin typeface="Cambria" panose="02040503050406030204" charset="0"/>
                <a:cs typeface="Times New Roman" panose="02020503050405090304" charset="0"/>
              </a:rPr>
              <a:t> </a:t>
            </a:r>
            <a:r>
              <a:rPr lang="en-US" altLang="zh-CN" sz="1800" dirty="0">
                <a:solidFill>
                  <a:srgbClr val="002060"/>
                </a:solidFill>
                <a:latin typeface="Cambria" panose="02040503050406030204" charset="0"/>
                <a:cs typeface="Times New Roman" panose="02020503050405090304" charset="0"/>
              </a:rPr>
              <a:t>A												</a:t>
            </a:r>
            <a:endParaRPr lang="en-US" sz="1800" dirty="0">
              <a:latin typeface="Times New Roman" panose="02020503050405090304" charset="0"/>
              <a:cs typeface="Times New Roman" panose="02020503050405090304" charset="0"/>
            </a:endParaRPr>
          </a:p>
          <a:p>
            <a:pPr algn="l">
              <a:lnSpc>
                <a:spcPct val="150000"/>
              </a:lnSpc>
            </a:pPr>
            <a:r>
              <a:rPr lang="en-US" sz="1800" dirty="0">
                <a:latin typeface="Times New Roman" panose="02020503050405090304" charset="0"/>
                <a:cs typeface="Times New Roman" panose="02020503050405090304" charset="0"/>
              </a:rPr>
              <a:t>    </a:t>
            </a:r>
          </a:p>
        </p:txBody>
      </p:sp>
      <p:grpSp>
        <p:nvGrpSpPr>
          <p:cNvPr id="6" name="Group 5"/>
          <p:cNvGrpSpPr/>
          <p:nvPr/>
        </p:nvGrpSpPr>
        <p:grpSpPr>
          <a:xfrm>
            <a:off x="1945279" y="2215101"/>
            <a:ext cx="3747924" cy="2253836"/>
            <a:chOff x="914923" y="1638631"/>
            <a:chExt cx="3747924" cy="2253836"/>
          </a:xfrm>
        </p:grpSpPr>
        <p:sp>
          <p:nvSpPr>
            <p:cNvPr id="15" name="椭圆 14"/>
            <p:cNvSpPr/>
            <p:nvPr/>
          </p:nvSpPr>
          <p:spPr>
            <a:xfrm>
              <a:off x="914923" y="1638631"/>
              <a:ext cx="99060" cy="9906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825817" y="2175538"/>
              <a:ext cx="99060" cy="9906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4"/>
            <p:cNvSpPr/>
            <p:nvPr/>
          </p:nvSpPr>
          <p:spPr>
            <a:xfrm>
              <a:off x="2738409" y="2715370"/>
              <a:ext cx="99060" cy="9906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13"/>
            <p:cNvSpPr/>
            <p:nvPr/>
          </p:nvSpPr>
          <p:spPr>
            <a:xfrm>
              <a:off x="3657931" y="3262216"/>
              <a:ext cx="99060" cy="9906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3"/>
            <p:cNvSpPr/>
            <p:nvPr/>
          </p:nvSpPr>
          <p:spPr>
            <a:xfrm>
              <a:off x="4563787" y="3793407"/>
              <a:ext cx="99060" cy="9906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4"/>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p:cNvPicPr>
            <a:picLocks noChangeAspect="1"/>
          </p:cNvPicPr>
          <p:nvPr/>
        </p:nvPicPr>
        <p:blipFill>
          <a:blip r:embed="rId5"/>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67564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Performance Evaluation of IoT Protocols under a Constrained Wireless Access Network</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2" name="文本框 1"/>
          <p:cNvSpPr txBox="1"/>
          <p:nvPr/>
        </p:nvSpPr>
        <p:spPr>
          <a:xfrm>
            <a:off x="177798" y="1199661"/>
            <a:ext cx="11836400" cy="4708981"/>
          </a:xfrm>
          <a:prstGeom prst="rect">
            <a:avLst/>
          </a:prstGeom>
          <a:noFill/>
        </p:spPr>
        <p:txBody>
          <a:bodyPr wrap="square" rtlCol="0">
            <a:spAutoFit/>
          </a:bodyPr>
          <a:lstStyle/>
          <a:p>
            <a:endParaRPr lang="en-US" altLang="zh-CN" sz="2000" b="1" dirty="0">
              <a:solidFill>
                <a:schemeClr val="tx1"/>
              </a:solidFill>
            </a:endParaRPr>
          </a:p>
          <a:p>
            <a:r>
              <a:rPr lang="en-US" altLang="zh-CN" sz="2000" b="1" dirty="0">
                <a:solidFill>
                  <a:schemeClr val="tx1"/>
                </a:solidFill>
                <a:latin typeface="Cambria" panose="02040503050406030204" pitchFamily="18" charset="0"/>
              </a:rPr>
              <a:t>This paper evaluates the performance of the following four protocols:</a:t>
            </a:r>
          </a:p>
          <a:p>
            <a:endParaRPr lang="en-US" altLang="zh-CN" sz="2000" b="1" dirty="0">
              <a:solidFill>
                <a:srgbClr val="FFC000"/>
              </a:solidFill>
              <a:latin typeface="Cambria" panose="02040503050406030204" pitchFamily="18" charset="0"/>
            </a:endParaRPr>
          </a:p>
          <a:p>
            <a:r>
              <a:rPr lang="en-US" altLang="zh-CN" sz="2000" b="1" dirty="0" err="1">
                <a:solidFill>
                  <a:srgbClr val="FFC000"/>
                </a:solidFill>
                <a:latin typeface="Cambria" panose="02040503050406030204" pitchFamily="18" charset="0"/>
              </a:rPr>
              <a:t>CoAP</a:t>
            </a:r>
            <a:r>
              <a:rPr lang="en-US" altLang="zh-CN" sz="2000" dirty="0">
                <a:latin typeface="Cambria" panose="02040503050406030204" pitchFamily="18" charset="0"/>
              </a:rPr>
              <a:t> </a:t>
            </a:r>
            <a:r>
              <a:rPr lang="zh-CN" altLang="en-US" sz="2000" dirty="0">
                <a:latin typeface="Cambria" panose="02040503050406030204" pitchFamily="18" charset="0"/>
              </a:rPr>
              <a:t>Constrained Application Protocol</a:t>
            </a:r>
            <a:r>
              <a:rPr lang="en-US" altLang="zh-CN" sz="2000" dirty="0">
                <a:latin typeface="Cambria" panose="02040503050406030204" pitchFamily="18" charset="0"/>
              </a:rPr>
              <a:t>,</a:t>
            </a:r>
            <a:r>
              <a:rPr lang="zh-CN" altLang="en-US" sz="2000" dirty="0">
                <a:latin typeface="Cambria" panose="02040503050406030204" pitchFamily="18" charset="0"/>
              </a:rPr>
              <a:t> is a specialized Internet Application Protocol for constrained devices</a:t>
            </a:r>
            <a:r>
              <a:rPr lang="en-US" altLang="zh-CN" sz="2000" dirty="0">
                <a:latin typeface="Cambria" panose="02040503050406030204" pitchFamily="18" charset="0"/>
              </a:rPr>
              <a:t>, an alternative to replace HTTP in resource-constrained devices, which uses a request/reply structure.</a:t>
            </a:r>
          </a:p>
          <a:p>
            <a:endParaRPr lang="en-US" altLang="zh-CN" sz="2000" dirty="0">
              <a:latin typeface="Cambria" panose="02040503050406030204" pitchFamily="18" charset="0"/>
            </a:endParaRPr>
          </a:p>
          <a:p>
            <a:r>
              <a:rPr lang="en-US" altLang="zh-CN" sz="2000" b="1" dirty="0">
                <a:solidFill>
                  <a:srgbClr val="FFC000"/>
                </a:solidFill>
                <a:latin typeface="Cambria" panose="02040503050406030204" pitchFamily="18" charset="0"/>
                <a:sym typeface="+mn-ea"/>
              </a:rPr>
              <a:t>MQTT</a:t>
            </a:r>
            <a:r>
              <a:rPr lang="en-US" altLang="zh-CN" sz="2000" dirty="0">
                <a:latin typeface="Cambria" panose="02040503050406030204" pitchFamily="18" charset="0"/>
                <a:sym typeface="+mn-ea"/>
              </a:rPr>
              <a:t> Message Queuing Telemetry Transport, </a:t>
            </a:r>
            <a:r>
              <a:rPr lang="zh-CN" altLang="en-US" sz="2000" dirty="0">
                <a:latin typeface="Cambria" panose="02040503050406030204" pitchFamily="18" charset="0"/>
                <a:sym typeface="+mn-ea"/>
              </a:rPr>
              <a:t>is a TCP </a:t>
            </a:r>
            <a:r>
              <a:rPr lang="en-US" altLang="zh-CN" sz="2000" dirty="0">
                <a:latin typeface="Cambria" panose="02040503050406030204" pitchFamily="18" charset="0"/>
                <a:sym typeface="+mn-ea"/>
              </a:rPr>
              <a:t>(Transmission Control Protocol)</a:t>
            </a:r>
            <a:r>
              <a:rPr lang="zh-CN" altLang="en-US" sz="2000" dirty="0">
                <a:latin typeface="Cambria" panose="02040503050406030204" pitchFamily="18" charset="0"/>
                <a:sym typeface="+mn-ea"/>
              </a:rPr>
              <a:t>-based publish-subscribe protocol </a:t>
            </a:r>
            <a:r>
              <a:rPr lang="en-US" altLang="zh-CN" sz="2000" dirty="0">
                <a:latin typeface="Cambria" panose="02040503050406030204" pitchFamily="18" charset="0"/>
                <a:sym typeface="+mn-ea"/>
              </a:rPr>
              <a:t>that </a:t>
            </a:r>
            <a:r>
              <a:rPr lang="zh-CN" altLang="en-US" sz="2000" dirty="0">
                <a:latin typeface="Cambria" panose="02040503050406030204" pitchFamily="18" charset="0"/>
                <a:sym typeface="+mn-ea"/>
              </a:rPr>
              <a:t>transports messages between devices</a:t>
            </a:r>
            <a:r>
              <a:rPr lang="en-US" altLang="zh-CN" sz="2000" dirty="0">
                <a:latin typeface="Cambria" panose="02040503050406030204" pitchFamily="18" charset="0"/>
                <a:sym typeface="+mn-ea"/>
              </a:rPr>
              <a:t>.</a:t>
            </a:r>
            <a:endParaRPr lang="zh-CN" altLang="en-US" sz="2000" dirty="0">
              <a:latin typeface="Cambria" panose="02040503050406030204" pitchFamily="18" charset="0"/>
              <a:sym typeface="+mn-ea"/>
            </a:endParaRPr>
          </a:p>
          <a:p>
            <a:endParaRPr lang="zh-CN" altLang="en-US" sz="2000" dirty="0">
              <a:latin typeface="Cambria" panose="02040503050406030204" pitchFamily="18" charset="0"/>
              <a:sym typeface="+mn-ea"/>
            </a:endParaRPr>
          </a:p>
          <a:p>
            <a:r>
              <a:rPr lang="en-US" altLang="zh-CN" sz="2000" b="1" dirty="0">
                <a:solidFill>
                  <a:srgbClr val="FFC000"/>
                </a:solidFill>
                <a:latin typeface="Cambria" panose="02040503050406030204" pitchFamily="18" charset="0"/>
                <a:sym typeface="+mn-ea"/>
              </a:rPr>
              <a:t>DDS</a:t>
            </a:r>
            <a:r>
              <a:rPr lang="en-US" altLang="zh-CN" sz="2000" dirty="0">
                <a:latin typeface="Cambria" panose="02040503050406030204" pitchFamily="18" charset="0"/>
                <a:sym typeface="+mn-ea"/>
              </a:rPr>
              <a:t> </a:t>
            </a:r>
            <a:r>
              <a:rPr lang="zh-CN" altLang="en-US" sz="2000" dirty="0">
                <a:latin typeface="Cambria" panose="02040503050406030204" pitchFamily="18" charset="0"/>
                <a:sym typeface="+mn-ea"/>
              </a:rPr>
              <a:t>Data Distribution Service</a:t>
            </a:r>
            <a:r>
              <a:rPr lang="en-US" altLang="zh-CN" sz="2000" dirty="0">
                <a:latin typeface="Cambria" panose="02040503050406030204" pitchFamily="18" charset="0"/>
                <a:sym typeface="+mn-ea"/>
              </a:rPr>
              <a:t>,</a:t>
            </a:r>
            <a:r>
              <a:rPr lang="zh-CN" altLang="en-US" sz="2000" dirty="0">
                <a:latin typeface="Cambria" panose="02040503050406030204" pitchFamily="18" charset="0"/>
                <a:sym typeface="+mn-ea"/>
              </a:rPr>
              <a:t> is </a:t>
            </a:r>
            <a:r>
              <a:rPr sz="2000" dirty="0">
                <a:latin typeface="Cambria" panose="02040503050406030204" pitchFamily="18" charset="0"/>
                <a:sym typeface="+mn-ea"/>
              </a:rPr>
              <a:t>developed for M2M (Machine to Machine) </a:t>
            </a:r>
            <a:r>
              <a:rPr lang="en-US" sz="2000" dirty="0">
                <a:latin typeface="Cambria" panose="02040503050406030204" pitchFamily="18" charset="0"/>
                <a:sym typeface="+mn-ea"/>
              </a:rPr>
              <a:t>c</a:t>
            </a:r>
            <a:r>
              <a:rPr sz="2000" dirty="0">
                <a:latin typeface="Cambria" panose="02040503050406030204" pitchFamily="18" charset="0"/>
                <a:sym typeface="+mn-ea"/>
              </a:rPr>
              <a:t>ommunication</a:t>
            </a:r>
            <a:r>
              <a:rPr lang="en-US" sz="2000" dirty="0">
                <a:latin typeface="Cambria" panose="02040503050406030204" pitchFamily="18" charset="0"/>
                <a:sym typeface="+mn-ea"/>
              </a:rPr>
              <a:t>, which</a:t>
            </a:r>
            <a:r>
              <a:rPr sz="2000" dirty="0">
                <a:latin typeface="Cambria" panose="02040503050406030204" pitchFamily="18" charset="0"/>
                <a:sym typeface="+mn-ea"/>
              </a:rPr>
              <a:t> enables data exchange via publish-subscribe methodology.</a:t>
            </a:r>
          </a:p>
          <a:p>
            <a:endParaRPr lang="en-US" altLang="zh-CN" sz="2000" b="1" dirty="0">
              <a:solidFill>
                <a:srgbClr val="FFC000"/>
              </a:solidFill>
              <a:latin typeface="Cambria" panose="02040503050406030204" pitchFamily="18" charset="0"/>
              <a:sym typeface="+mn-ea"/>
            </a:endParaRPr>
          </a:p>
          <a:p>
            <a:r>
              <a:rPr lang="en-US" altLang="zh-CN" sz="2000" b="1" dirty="0">
                <a:solidFill>
                  <a:srgbClr val="FFC000"/>
                </a:solidFill>
                <a:latin typeface="Cambria" panose="02040503050406030204" pitchFamily="18" charset="0"/>
                <a:sym typeface="+mn-ea"/>
              </a:rPr>
              <a:t>Custom UDP</a:t>
            </a:r>
            <a:r>
              <a:rPr lang="en-US" altLang="zh-CN" sz="2000" dirty="0">
                <a:latin typeface="Cambria" panose="02040503050406030204" pitchFamily="18" charset="0"/>
                <a:sym typeface="+mn-ea"/>
              </a:rPr>
              <a:t> User Datagram Protocol, is an alternative to TCP, primarily used for establishing low-latency and loss-tolerating connections between applications on the internet.</a:t>
            </a:r>
          </a:p>
        </p:txBody>
      </p:sp>
      <p:sp>
        <p:nvSpPr>
          <p:cNvPr id="6" name="TextBox 5">
            <a:extLst>
              <a:ext uri="{FF2B5EF4-FFF2-40B4-BE49-F238E27FC236}">
                <a16:creationId xmlns:a16="http://schemas.microsoft.com/office/drawing/2014/main" id="{A697F318-24CA-BA42-8145-DD366A5B91F3}"/>
              </a:ext>
            </a:extLst>
          </p:cNvPr>
          <p:cNvSpPr txBox="1"/>
          <p:nvPr/>
        </p:nvSpPr>
        <p:spPr>
          <a:xfrm>
            <a:off x="274428" y="1864412"/>
            <a:ext cx="11643139" cy="4031873"/>
          </a:xfrm>
          <a:prstGeom prst="rect">
            <a:avLst/>
          </a:prstGeom>
          <a:noFill/>
        </p:spPr>
        <p:txBody>
          <a:bodyPr wrap="square" rtlCol="0">
            <a:spAutoFit/>
          </a:bodyPr>
          <a:lstStyle/>
          <a:p>
            <a:r>
              <a:rPr lang="en-US" altLang="zh-CN" sz="2000" b="1" dirty="0">
                <a:latin typeface="Cambria" panose="02040503050406030204" pitchFamily="18" charset="0"/>
              </a:rPr>
              <a:t>This paper utilizes</a:t>
            </a:r>
            <a:r>
              <a:rPr lang="zh-CN" altLang="en-US" sz="2000" b="1" dirty="0">
                <a:latin typeface="Cambria" panose="02040503050406030204" pitchFamily="18" charset="0"/>
              </a:rPr>
              <a:t> </a:t>
            </a:r>
            <a:r>
              <a:rPr lang="en-US" altLang="zh-CN" sz="2000" b="1" dirty="0">
                <a:solidFill>
                  <a:srgbClr val="FF0000"/>
                </a:solidFill>
                <a:latin typeface="Cambria" panose="02040503050406030204" pitchFamily="18" charset="0"/>
              </a:rPr>
              <a:t>three</a:t>
            </a:r>
            <a:r>
              <a:rPr lang="en-US" altLang="zh-CN" sz="2000" b="1" dirty="0">
                <a:latin typeface="Cambria" panose="02040503050406030204" pitchFamily="18" charset="0"/>
              </a:rPr>
              <a:t> </a:t>
            </a:r>
            <a:r>
              <a:rPr lang="en-US" altLang="zh-CN" sz="2000" b="1" dirty="0">
                <a:solidFill>
                  <a:srgbClr val="FF0000"/>
                </a:solidFill>
                <a:latin typeface="Cambria" panose="02040503050406030204" pitchFamily="18" charset="0"/>
              </a:rPr>
              <a:t>quantitative metrics</a:t>
            </a:r>
            <a:r>
              <a:rPr lang="zh-CN" altLang="en-US" sz="2000" b="1" dirty="0">
                <a:solidFill>
                  <a:srgbClr val="FF0000"/>
                </a:solidFill>
                <a:latin typeface="Cambria" panose="02040503050406030204" pitchFamily="18" charset="0"/>
              </a:rPr>
              <a:t> </a:t>
            </a:r>
            <a:r>
              <a:rPr lang="en-US" altLang="zh-CN" sz="2000" b="1" dirty="0">
                <a:latin typeface="Cambria" panose="02040503050406030204" pitchFamily="18" charset="0"/>
              </a:rPr>
              <a:t>to indicate protocol performance:</a:t>
            </a:r>
          </a:p>
          <a:p>
            <a:endParaRPr lang="en-US" altLang="zh-CN" sz="2000" b="1" dirty="0">
              <a:latin typeface="Cambria" panose="02040503050406030204" pitchFamily="18" charset="0"/>
            </a:endParaRPr>
          </a:p>
          <a:p>
            <a:r>
              <a:rPr lang="zh-CN" altLang="en-US" sz="2000" b="1" i="1" dirty="0">
                <a:solidFill>
                  <a:srgbClr val="00B050"/>
                </a:solidFill>
                <a:latin typeface="Cambria" panose="02040503050406030204" pitchFamily="18" charset="0"/>
              </a:rPr>
              <a:t>* </a:t>
            </a:r>
            <a:r>
              <a:rPr lang="en-US" sz="2000" b="1" i="1" dirty="0">
                <a:solidFill>
                  <a:srgbClr val="00B050"/>
                </a:solidFill>
                <a:latin typeface="Cambria" panose="02040503050406030204" pitchFamily="18" charset="0"/>
              </a:rPr>
              <a:t>Bandwidth Consumption</a:t>
            </a:r>
            <a:endParaRPr lang="en-US" sz="2000" b="1" dirty="0">
              <a:solidFill>
                <a:srgbClr val="00B050"/>
              </a:solidFill>
              <a:latin typeface="Cambria" panose="02040503050406030204" pitchFamily="18" charset="0"/>
            </a:endParaRPr>
          </a:p>
          <a:p>
            <a:endParaRPr lang="en-US" altLang="zh-CN" sz="2000" b="1" dirty="0">
              <a:latin typeface="Cambria" panose="02040503050406030204" pitchFamily="18" charset="0"/>
            </a:endParaRPr>
          </a:p>
          <a:p>
            <a:r>
              <a:rPr lang="zh-CN" altLang="en-US" sz="2000" b="1" i="1" dirty="0">
                <a:solidFill>
                  <a:srgbClr val="7030A0"/>
                </a:solidFill>
                <a:latin typeface="Cambria" panose="02040503050406030204" pitchFamily="18" charset="0"/>
              </a:rPr>
              <a:t>* </a:t>
            </a:r>
            <a:r>
              <a:rPr lang="en-US" sz="2000" b="1" i="1" dirty="0">
                <a:solidFill>
                  <a:srgbClr val="7030A0"/>
                </a:solidFill>
                <a:latin typeface="Cambria" panose="02040503050406030204" pitchFamily="18" charset="0"/>
              </a:rPr>
              <a:t>Experienced Latency </a:t>
            </a:r>
            <a:endParaRPr lang="en-US" sz="2000" b="1" dirty="0">
              <a:solidFill>
                <a:srgbClr val="7030A0"/>
              </a:solidFill>
              <a:latin typeface="Cambria" panose="02040503050406030204" pitchFamily="18" charset="0"/>
            </a:endParaRPr>
          </a:p>
          <a:p>
            <a:endParaRPr lang="en-US" altLang="zh-CN" sz="2000" dirty="0">
              <a:latin typeface="Cambria" panose="02040503050406030204" pitchFamily="18" charset="0"/>
            </a:endParaRPr>
          </a:p>
          <a:p>
            <a:r>
              <a:rPr lang="zh-CN" altLang="en-US" sz="2000" b="1" i="1" dirty="0">
                <a:solidFill>
                  <a:srgbClr val="FFC000"/>
                </a:solidFill>
                <a:latin typeface="Cambria" panose="02040503050406030204" pitchFamily="18" charset="0"/>
              </a:rPr>
              <a:t>* </a:t>
            </a:r>
            <a:r>
              <a:rPr lang="en-US" sz="2000" b="1" i="1" dirty="0">
                <a:solidFill>
                  <a:srgbClr val="FFC000"/>
                </a:solidFill>
                <a:latin typeface="Cambria" panose="02040503050406030204" pitchFamily="18" charset="0"/>
              </a:rPr>
              <a:t>Experienced Packet Loss </a:t>
            </a:r>
            <a:endParaRPr lang="en-US" sz="2000" b="1" dirty="0">
              <a:solidFill>
                <a:srgbClr val="FFC000"/>
              </a:solidFill>
              <a:latin typeface="Cambria" panose="02040503050406030204" pitchFamily="18" charset="0"/>
            </a:endParaRPr>
          </a:p>
          <a:p>
            <a:endParaRPr lang="en-US" altLang="zh-CN" sz="2000" b="1" dirty="0">
              <a:latin typeface="Cambria" panose="02040503050406030204" pitchFamily="18" charset="0"/>
            </a:endParaRPr>
          </a:p>
          <a:p>
            <a:r>
              <a:rPr lang="en-US" sz="2000" dirty="0">
                <a:latin typeface="Cambria" panose="02040503050406030204" pitchFamily="18" charset="0"/>
              </a:rPr>
              <a:t>By </a:t>
            </a:r>
            <a:r>
              <a:rPr lang="en-US" sz="2000" b="1" dirty="0">
                <a:solidFill>
                  <a:srgbClr val="FF0000"/>
                </a:solidFill>
                <a:latin typeface="Cambria" panose="02040503050406030204" pitchFamily="18" charset="0"/>
              </a:rPr>
              <a:t>varying</a:t>
            </a:r>
            <a:r>
              <a:rPr lang="en-US" sz="2000" dirty="0">
                <a:latin typeface="Cambria" panose="02040503050406030204" pitchFamily="18" charset="0"/>
              </a:rPr>
              <a:t> system latency, system packet loss, and network bandwidth cap </a:t>
            </a:r>
            <a:r>
              <a:rPr lang="en-US" sz="2000" b="1" dirty="0">
                <a:solidFill>
                  <a:srgbClr val="FF0000"/>
                </a:solidFill>
                <a:latin typeface="Cambria" panose="02040503050406030204" pitchFamily="18" charset="0"/>
              </a:rPr>
              <a:t>independently</a:t>
            </a:r>
            <a:r>
              <a:rPr lang="en-US" sz="2000" dirty="0">
                <a:latin typeface="Cambria" panose="02040503050406030204" pitchFamily="18" charset="0"/>
              </a:rPr>
              <a:t> through network emulation tools </a:t>
            </a:r>
            <a:r>
              <a:rPr lang="en-US" sz="2000" dirty="0" err="1">
                <a:latin typeface="Cambria" panose="02040503050406030204" pitchFamily="18" charset="0"/>
              </a:rPr>
              <a:t>NetEM</a:t>
            </a:r>
            <a:r>
              <a:rPr lang="en-US" sz="2000" dirty="0">
                <a:latin typeface="Cambria" panose="02040503050406030204" pitchFamily="18" charset="0"/>
              </a:rPr>
              <a:t> and TBF, the quantitative metrics are measured with several independent variable settings. </a:t>
            </a:r>
          </a:p>
          <a:p>
            <a:endParaRPr lang="en-US" altLang="zh-CN" sz="2000" b="1" dirty="0">
              <a:latin typeface="Cambria" panose="02040503050406030204" pitchFamily="18" charset="0"/>
            </a:endParaRPr>
          </a:p>
          <a:p>
            <a:endParaRPr lang="en-US" dirty="0"/>
          </a:p>
        </p:txBody>
      </p:sp>
      <p:sp>
        <p:nvSpPr>
          <p:cNvPr id="7" name="TextBox 6">
            <a:extLst>
              <a:ext uri="{FF2B5EF4-FFF2-40B4-BE49-F238E27FC236}">
                <a16:creationId xmlns:a16="http://schemas.microsoft.com/office/drawing/2014/main" id="{619A7142-3E37-0947-86C7-D117358F53C8}"/>
              </a:ext>
            </a:extLst>
          </p:cNvPr>
          <p:cNvSpPr txBox="1"/>
          <p:nvPr/>
        </p:nvSpPr>
        <p:spPr>
          <a:xfrm>
            <a:off x="149087" y="2345635"/>
            <a:ext cx="184731" cy="369332"/>
          </a:xfrm>
          <a:prstGeom prst="rect">
            <a:avLst/>
          </a:prstGeom>
          <a:noFill/>
        </p:spPr>
        <p:txBody>
          <a:bodyPr wrap="none" rtlCol="0">
            <a:spAutoFit/>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4"/>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4" name="图片 3"/>
          <p:cNvPicPr>
            <a:picLocks noChangeAspect="1"/>
          </p:cNvPicPr>
          <p:nvPr/>
        </p:nvPicPr>
        <p:blipFill>
          <a:blip r:embed="rId5"/>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67564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Performance Evaluation of IoT Protocols under a Constrained Wireless Access Network</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6" name="TextBox 5">
            <a:extLst>
              <a:ext uri="{FF2B5EF4-FFF2-40B4-BE49-F238E27FC236}">
                <a16:creationId xmlns:a16="http://schemas.microsoft.com/office/drawing/2014/main" id="{A697F318-24CA-BA42-8145-DD366A5B91F3}"/>
              </a:ext>
            </a:extLst>
          </p:cNvPr>
          <p:cNvSpPr txBox="1"/>
          <p:nvPr/>
        </p:nvSpPr>
        <p:spPr>
          <a:xfrm>
            <a:off x="236695" y="1274568"/>
            <a:ext cx="5635594" cy="3754874"/>
          </a:xfrm>
          <a:prstGeom prst="rect">
            <a:avLst/>
          </a:prstGeom>
          <a:noFill/>
        </p:spPr>
        <p:txBody>
          <a:bodyPr wrap="square" rtlCol="0">
            <a:spAutoFit/>
          </a:bodyPr>
          <a:lstStyle/>
          <a:p>
            <a:r>
              <a:rPr lang="en-US" altLang="zh-CN" sz="2000" b="1" dirty="0">
                <a:latin typeface="Cambria" panose="02040503050406030204" pitchFamily="18" charset="0"/>
              </a:rPr>
              <a:t>Hardware</a:t>
            </a:r>
            <a:r>
              <a:rPr lang="zh-CN" altLang="en-US" sz="2000" b="1" dirty="0">
                <a:latin typeface="Cambria" panose="02040503050406030204" pitchFamily="18" charset="0"/>
              </a:rPr>
              <a:t> </a:t>
            </a:r>
            <a:r>
              <a:rPr lang="en-US" altLang="zh-CN" sz="2000" b="1" dirty="0">
                <a:latin typeface="Cambria" panose="02040503050406030204" pitchFamily="18" charset="0"/>
              </a:rPr>
              <a:t>Setup</a:t>
            </a:r>
            <a:endParaRPr lang="en-US" dirty="0"/>
          </a:p>
          <a:p>
            <a:r>
              <a:rPr lang="en-US" dirty="0"/>
              <a:t>• </a:t>
            </a:r>
            <a:r>
              <a:rPr lang="en-US" sz="2000" dirty="0">
                <a:latin typeface="Cambria" panose="02040503050406030204" pitchFamily="18" charset="0"/>
              </a:rPr>
              <a:t>Raspberry Pi </a:t>
            </a:r>
          </a:p>
          <a:p>
            <a:r>
              <a:rPr lang="en-US" sz="2000" dirty="0"/>
              <a:t>• </a:t>
            </a:r>
            <a:r>
              <a:rPr lang="en-US" sz="2000" dirty="0">
                <a:latin typeface="Cambria" panose="02040503050406030204" pitchFamily="18" charset="0"/>
              </a:rPr>
              <a:t>e</a:t>
            </a:r>
            <a:r>
              <a:rPr lang="en-US" altLang="zh-CN" sz="2000" dirty="0">
                <a:latin typeface="Cambria" panose="02040503050406030204" pitchFamily="18" charset="0"/>
              </a:rPr>
              <a:t>Health</a:t>
            </a:r>
            <a:r>
              <a:rPr lang="zh-CN" altLang="en-US" sz="2000" dirty="0">
                <a:latin typeface="Cambria" panose="02040503050406030204" pitchFamily="18" charset="0"/>
              </a:rPr>
              <a:t> </a:t>
            </a:r>
            <a:r>
              <a:rPr lang="en-US" altLang="zh-CN" sz="2000" dirty="0">
                <a:latin typeface="Cambria" panose="02040503050406030204" pitchFamily="18" charset="0"/>
              </a:rPr>
              <a:t>Sensor</a:t>
            </a:r>
            <a:r>
              <a:rPr lang="zh-CN" altLang="en-US" sz="2000" dirty="0">
                <a:latin typeface="Cambria" panose="02040503050406030204" pitchFamily="18" charset="0"/>
              </a:rPr>
              <a:t> </a:t>
            </a:r>
            <a:r>
              <a:rPr lang="en-US" altLang="zh-CN" sz="2000" dirty="0">
                <a:latin typeface="Cambria" panose="02040503050406030204" pitchFamily="18" charset="0"/>
              </a:rPr>
              <a:t>Kit</a:t>
            </a:r>
            <a:endParaRPr lang="en-US" sz="2000" dirty="0"/>
          </a:p>
          <a:p>
            <a:r>
              <a:rPr lang="en-US" sz="2000" dirty="0"/>
              <a:t>• </a:t>
            </a:r>
            <a:r>
              <a:rPr lang="en-US" altLang="zh-CN" sz="2000" dirty="0">
                <a:latin typeface="Cambria" panose="02040503050406030204" pitchFamily="18" charset="0"/>
              </a:rPr>
              <a:t>Arduino</a:t>
            </a:r>
            <a:r>
              <a:rPr lang="zh-CN" altLang="en-US" sz="2000" dirty="0">
                <a:latin typeface="Cambria" panose="02040503050406030204" pitchFamily="18" charset="0"/>
              </a:rPr>
              <a:t> </a:t>
            </a:r>
            <a:r>
              <a:rPr lang="en-US" altLang="zh-CN" sz="2000" dirty="0">
                <a:latin typeface="Cambria" panose="02040503050406030204" pitchFamily="18" charset="0"/>
              </a:rPr>
              <a:t>Uno</a:t>
            </a:r>
            <a:r>
              <a:rPr lang="zh-CN" altLang="en-US" sz="2000" dirty="0">
                <a:latin typeface="Cambria" panose="02040503050406030204" pitchFamily="18" charset="0"/>
              </a:rPr>
              <a:t> </a:t>
            </a:r>
            <a:r>
              <a:rPr lang="en-US" altLang="zh-CN" sz="2000" dirty="0">
                <a:latin typeface="Cambria" panose="02040503050406030204" pitchFamily="18" charset="0"/>
              </a:rPr>
              <a:t>Central</a:t>
            </a:r>
            <a:r>
              <a:rPr lang="zh-CN" altLang="en-US" sz="2000" dirty="0">
                <a:latin typeface="Cambria" panose="02040503050406030204" pitchFamily="18" charset="0"/>
              </a:rPr>
              <a:t> </a:t>
            </a:r>
            <a:r>
              <a:rPr lang="en-US" altLang="zh-CN" sz="2000" dirty="0">
                <a:latin typeface="Cambria" panose="02040503050406030204" pitchFamily="18" charset="0"/>
              </a:rPr>
              <a:t>Server</a:t>
            </a:r>
            <a:r>
              <a:rPr lang="en-US" sz="2000" dirty="0">
                <a:latin typeface="Cambria" panose="02040503050406030204" pitchFamily="18" charset="0"/>
              </a:rPr>
              <a:t> </a:t>
            </a:r>
          </a:p>
          <a:p>
            <a:r>
              <a:rPr lang="en-US" sz="2000" dirty="0"/>
              <a:t>• </a:t>
            </a:r>
            <a:r>
              <a:rPr lang="en-US" altLang="zh-CN" sz="2000" dirty="0">
                <a:latin typeface="Cambria" panose="02040503050406030204" pitchFamily="18" charset="0"/>
              </a:rPr>
              <a:t>Windows</a:t>
            </a:r>
            <a:r>
              <a:rPr lang="zh-CN" altLang="en-US" sz="2000" dirty="0">
                <a:latin typeface="Cambria" panose="02040503050406030204" pitchFamily="18" charset="0"/>
              </a:rPr>
              <a:t> </a:t>
            </a:r>
            <a:r>
              <a:rPr lang="en-US" altLang="zh-CN" sz="2000" dirty="0">
                <a:latin typeface="Cambria" panose="02040503050406030204" pitchFamily="18" charset="0"/>
              </a:rPr>
              <a:t>Laptop</a:t>
            </a:r>
          </a:p>
          <a:p>
            <a:r>
              <a:rPr lang="en-US" sz="2000" dirty="0"/>
              <a:t>• </a:t>
            </a:r>
            <a:r>
              <a:rPr lang="en-US" altLang="zh-CN" sz="2000" dirty="0">
                <a:latin typeface="Cambria" panose="02040503050406030204" pitchFamily="18" charset="0"/>
              </a:rPr>
              <a:t>Linksys</a:t>
            </a:r>
            <a:r>
              <a:rPr lang="zh-CN" altLang="en-US" sz="2000" dirty="0">
                <a:latin typeface="Cambria" panose="02040503050406030204" pitchFamily="18" charset="0"/>
              </a:rPr>
              <a:t> </a:t>
            </a:r>
            <a:r>
              <a:rPr lang="en-US" altLang="zh-CN" sz="2000" dirty="0">
                <a:latin typeface="Cambria" panose="02040503050406030204" pitchFamily="18" charset="0"/>
              </a:rPr>
              <a:t>Network</a:t>
            </a:r>
            <a:r>
              <a:rPr lang="zh-CN" altLang="en-US" sz="2000" dirty="0">
                <a:latin typeface="Cambria" panose="02040503050406030204" pitchFamily="18" charset="0"/>
              </a:rPr>
              <a:t> </a:t>
            </a:r>
            <a:r>
              <a:rPr lang="en-US" altLang="zh-CN" sz="2000" dirty="0">
                <a:latin typeface="Cambria" panose="02040503050406030204" pitchFamily="18" charset="0"/>
              </a:rPr>
              <a:t>Router</a:t>
            </a:r>
            <a:endParaRPr lang="en-US" sz="2000" dirty="0">
              <a:latin typeface="Cambria" panose="02040503050406030204" pitchFamily="18" charset="0"/>
            </a:endParaRPr>
          </a:p>
          <a:p>
            <a:endParaRPr lang="en-US" sz="2000" dirty="0">
              <a:latin typeface="Cambria" panose="02040503050406030204" pitchFamily="18" charset="0"/>
            </a:endParaRPr>
          </a:p>
          <a:p>
            <a:endParaRPr lang="en-US" sz="2000" dirty="0">
              <a:latin typeface="Cambria" panose="02040503050406030204" pitchFamily="18" charset="0"/>
            </a:endParaRPr>
          </a:p>
          <a:p>
            <a:endParaRPr lang="en-US" sz="2000" dirty="0">
              <a:latin typeface="Cambria" panose="02040503050406030204" pitchFamily="18" charset="0"/>
            </a:endParaRPr>
          </a:p>
          <a:p>
            <a:endParaRPr lang="en-US" sz="2000" dirty="0">
              <a:latin typeface="Cambria" panose="02040503050406030204" pitchFamily="18" charset="0"/>
            </a:endParaRPr>
          </a:p>
          <a:p>
            <a:endParaRPr lang="en-US" altLang="zh-CN" sz="2000" b="1" dirty="0">
              <a:latin typeface="Cambria" panose="02040503050406030204" pitchFamily="18" charset="0"/>
            </a:endParaRPr>
          </a:p>
          <a:p>
            <a:endParaRPr lang="en-US" dirty="0"/>
          </a:p>
        </p:txBody>
      </p:sp>
      <p:sp>
        <p:nvSpPr>
          <p:cNvPr id="7" name="TextBox 6">
            <a:extLst>
              <a:ext uri="{FF2B5EF4-FFF2-40B4-BE49-F238E27FC236}">
                <a16:creationId xmlns:a16="http://schemas.microsoft.com/office/drawing/2014/main" id="{619A7142-3E37-0947-86C7-D117358F53C8}"/>
              </a:ext>
            </a:extLst>
          </p:cNvPr>
          <p:cNvSpPr txBox="1"/>
          <p:nvPr/>
        </p:nvSpPr>
        <p:spPr>
          <a:xfrm>
            <a:off x="149087" y="234563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630DE5E7-0E22-254E-80DD-16B7383DE7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087" y="3226147"/>
            <a:ext cx="5243113" cy="2923227"/>
          </a:xfrm>
          <a:prstGeom prst="rect">
            <a:avLst/>
          </a:prstGeom>
        </p:spPr>
      </p:pic>
      <p:sp>
        <p:nvSpPr>
          <p:cNvPr id="14" name="TextBox 13">
            <a:extLst>
              <a:ext uri="{FF2B5EF4-FFF2-40B4-BE49-F238E27FC236}">
                <a16:creationId xmlns:a16="http://schemas.microsoft.com/office/drawing/2014/main" id="{58578EAE-B03D-C447-B96A-48CA5653BCAA}"/>
              </a:ext>
            </a:extLst>
          </p:cNvPr>
          <p:cNvSpPr txBox="1"/>
          <p:nvPr/>
        </p:nvSpPr>
        <p:spPr>
          <a:xfrm>
            <a:off x="5479807" y="1299845"/>
            <a:ext cx="6475497" cy="6278642"/>
          </a:xfrm>
          <a:prstGeom prst="rect">
            <a:avLst/>
          </a:prstGeom>
          <a:noFill/>
        </p:spPr>
        <p:txBody>
          <a:bodyPr wrap="square" rtlCol="0">
            <a:spAutoFit/>
          </a:bodyPr>
          <a:lstStyle/>
          <a:p>
            <a:r>
              <a:rPr lang="en-US" altLang="zh-CN" sz="2000" b="1" dirty="0">
                <a:latin typeface="Cambria" panose="02040503050406030204" pitchFamily="18" charset="0"/>
              </a:rPr>
              <a:t>Software</a:t>
            </a:r>
            <a:r>
              <a:rPr lang="zh-CN" altLang="en-US" sz="2000" b="1" dirty="0">
                <a:latin typeface="Cambria" panose="02040503050406030204" pitchFamily="18" charset="0"/>
              </a:rPr>
              <a:t> </a:t>
            </a:r>
            <a:r>
              <a:rPr lang="en-US" altLang="zh-CN" sz="2000" b="1" dirty="0">
                <a:latin typeface="Cambria" panose="02040503050406030204" pitchFamily="18" charset="0"/>
              </a:rPr>
              <a:t>Setup</a:t>
            </a:r>
            <a:endParaRPr lang="en-US" dirty="0"/>
          </a:p>
          <a:p>
            <a:r>
              <a:rPr lang="en-US" dirty="0"/>
              <a:t>• </a:t>
            </a:r>
            <a:r>
              <a:rPr lang="en-US" sz="2000" dirty="0">
                <a:latin typeface="Cambria" panose="02040503050406030204" pitchFamily="18" charset="0"/>
              </a:rPr>
              <a:t>To simulate a constrained low reliability network, </a:t>
            </a:r>
            <a:r>
              <a:rPr lang="en-US" sz="2000" b="1" dirty="0" err="1">
                <a:solidFill>
                  <a:srgbClr val="FF0000"/>
                </a:solidFill>
                <a:latin typeface="Cambria" panose="02040503050406030204" pitchFamily="18" charset="0"/>
              </a:rPr>
              <a:t>NetEM</a:t>
            </a:r>
            <a:r>
              <a:rPr lang="en-US" sz="2000" dirty="0">
                <a:latin typeface="Cambria" panose="02040503050406030204" pitchFamily="18" charset="0"/>
              </a:rPr>
              <a:t> </a:t>
            </a:r>
            <a:r>
              <a:rPr lang="en-US" altLang="zh-CN" sz="2000" dirty="0">
                <a:latin typeface="Cambria" panose="02040503050406030204" pitchFamily="18" charset="0"/>
              </a:rPr>
              <a:t>(an enhancement of the Linux traffic control facilities)</a:t>
            </a:r>
            <a:r>
              <a:rPr lang="zh-CN" altLang="en-US" sz="2000" dirty="0">
                <a:latin typeface="Cambria" panose="02040503050406030204" pitchFamily="18" charset="0"/>
              </a:rPr>
              <a:t> </a:t>
            </a:r>
            <a:r>
              <a:rPr lang="en-US" sz="2000" dirty="0">
                <a:latin typeface="Cambria" panose="02040503050406030204" pitchFamily="18" charset="0"/>
              </a:rPr>
              <a:t>is used to set packet loss and latency of outgoing packets; </a:t>
            </a:r>
            <a:r>
              <a:rPr lang="en-US" sz="2000" b="1" dirty="0">
                <a:solidFill>
                  <a:srgbClr val="FF0000"/>
                </a:solidFill>
                <a:latin typeface="Cambria" panose="02040503050406030204" pitchFamily="18" charset="0"/>
              </a:rPr>
              <a:t>TBF</a:t>
            </a:r>
            <a:r>
              <a:rPr lang="en-US" sz="2000" dirty="0">
                <a:latin typeface="Cambria" panose="02040503050406030204" pitchFamily="18" charset="0"/>
              </a:rPr>
              <a:t> </a:t>
            </a:r>
            <a:r>
              <a:rPr lang="en-US" altLang="zh-CN" sz="2000" dirty="0">
                <a:latin typeface="Cambria" panose="02040503050406030204" pitchFamily="18" charset="0"/>
              </a:rPr>
              <a:t>(Token Bucket Filter,</a:t>
            </a:r>
            <a:r>
              <a:rPr lang="zh-CN" altLang="en-US" sz="2000" dirty="0">
                <a:latin typeface="Cambria" panose="02040503050406030204" pitchFamily="18" charset="0"/>
              </a:rPr>
              <a:t> </a:t>
            </a:r>
            <a:r>
              <a:rPr lang="en-US" altLang="zh-CN" sz="2000" dirty="0">
                <a:latin typeface="Cambria" panose="02040503050406030204" pitchFamily="18" charset="0"/>
              </a:rPr>
              <a:t>is used to control network bandwidth)</a:t>
            </a:r>
            <a:r>
              <a:rPr lang="zh-CN" altLang="en-US" sz="2000" dirty="0">
                <a:latin typeface="Cambria" panose="02040503050406030204" pitchFamily="18" charset="0"/>
              </a:rPr>
              <a:t> </a:t>
            </a:r>
            <a:r>
              <a:rPr lang="en-US" altLang="zh-CN" sz="2000" dirty="0">
                <a:latin typeface="Cambria" panose="02040503050406030204" pitchFamily="18" charset="0"/>
              </a:rPr>
              <a:t>i</a:t>
            </a:r>
            <a:r>
              <a:rPr lang="en-US" sz="2000" dirty="0">
                <a:latin typeface="Cambria" panose="02040503050406030204" pitchFamily="18" charset="0"/>
              </a:rPr>
              <a:t>s used to set bandwidth on both server and client. </a:t>
            </a:r>
          </a:p>
          <a:p>
            <a:endParaRPr lang="en-US" sz="2000" dirty="0">
              <a:latin typeface="Cambria" panose="02040503050406030204" pitchFamily="18" charset="0"/>
            </a:endParaRPr>
          </a:p>
          <a:p>
            <a:r>
              <a:rPr lang="en-US" dirty="0"/>
              <a:t>•</a:t>
            </a:r>
            <a:r>
              <a:rPr lang="en-US" sz="2000" dirty="0"/>
              <a:t> </a:t>
            </a:r>
            <a:r>
              <a:rPr lang="en-US" sz="2000" dirty="0">
                <a:latin typeface="Cambria" panose="02040503050406030204" pitchFamily="18" charset="0"/>
              </a:rPr>
              <a:t>All trials for each independent variable setting are set to </a:t>
            </a:r>
            <a:r>
              <a:rPr lang="en-US" sz="2000" b="1" dirty="0">
                <a:solidFill>
                  <a:srgbClr val="FF0000"/>
                </a:solidFill>
                <a:latin typeface="Cambria" panose="02040503050406030204" pitchFamily="18" charset="0"/>
              </a:rPr>
              <a:t>run for 10 minutes and 3 repetitions </a:t>
            </a:r>
            <a:r>
              <a:rPr lang="en-US" sz="2000" dirty="0">
                <a:latin typeface="Cambria" panose="02040503050406030204" pitchFamily="18" charset="0"/>
              </a:rPr>
              <a:t>with the final reported result being </a:t>
            </a:r>
            <a:r>
              <a:rPr lang="en-US" sz="2000" b="1" dirty="0">
                <a:solidFill>
                  <a:srgbClr val="FF0000"/>
                </a:solidFill>
                <a:latin typeface="Cambria" panose="02040503050406030204" pitchFamily="18" charset="0"/>
              </a:rPr>
              <a:t>the average of the three trials</a:t>
            </a:r>
            <a:r>
              <a:rPr lang="en-US" sz="2000" dirty="0">
                <a:latin typeface="Cambria" panose="02040503050406030204" pitchFamily="18" charset="0"/>
              </a:rPr>
              <a:t>. </a:t>
            </a:r>
          </a:p>
          <a:p>
            <a:endParaRPr lang="en-US" sz="2000" dirty="0">
              <a:latin typeface="Cambria" panose="02040503050406030204" pitchFamily="18" charset="0"/>
            </a:endParaRPr>
          </a:p>
          <a:p>
            <a:r>
              <a:rPr lang="en-US" dirty="0"/>
              <a:t>•</a:t>
            </a:r>
            <a:r>
              <a:rPr lang="en-US" sz="2400" dirty="0"/>
              <a:t> </a:t>
            </a:r>
            <a:r>
              <a:rPr lang="en-US" sz="2000" dirty="0">
                <a:latin typeface="Cambria" panose="02040503050406030204" pitchFamily="18" charset="0"/>
              </a:rPr>
              <a:t>In all tests, 981</a:t>
            </a:r>
            <a:r>
              <a:rPr lang="en-US" altLang="zh-CN" sz="2000" dirty="0">
                <a:latin typeface="Cambria" panose="02040503050406030204" pitchFamily="18" charset="0"/>
              </a:rPr>
              <a:t>,</a:t>
            </a:r>
            <a:r>
              <a:rPr lang="en-US" sz="2000" dirty="0">
                <a:latin typeface="Cambria" panose="02040503050406030204" pitchFamily="18" charset="0"/>
              </a:rPr>
              <a:t>600 bytes of application data was transmitted by the patient application in a 10 minute interval.</a:t>
            </a:r>
          </a:p>
          <a:p>
            <a:endParaRPr lang="en-US" sz="2000" dirty="0">
              <a:latin typeface="Cambria" panose="02040503050406030204" pitchFamily="18" charset="0"/>
            </a:endParaRPr>
          </a:p>
          <a:p>
            <a:endParaRPr lang="en-US" sz="2000" dirty="0">
              <a:latin typeface="Cambria" panose="02040503050406030204" pitchFamily="18" charset="0"/>
            </a:endParaRPr>
          </a:p>
          <a:p>
            <a:endParaRPr lang="en-US" sz="2000" dirty="0">
              <a:latin typeface="Cambria" panose="02040503050406030204" pitchFamily="18" charset="0"/>
            </a:endParaRPr>
          </a:p>
          <a:p>
            <a:endParaRPr lang="en-US" altLang="zh-CN" sz="2000" b="1" dirty="0">
              <a:latin typeface="Cambria" panose="02040503050406030204" pitchFamily="18" charset="0"/>
            </a:endParaRPr>
          </a:p>
          <a:p>
            <a:endParaRPr lang="en-US" dirty="0"/>
          </a:p>
        </p:txBody>
      </p:sp>
      <p:pic>
        <p:nvPicPr>
          <p:cNvPr id="15" name="Picture 14" descr="A screenshot of a cell phone&#10;&#10;Description automatically generated">
            <a:extLst>
              <a:ext uri="{FF2B5EF4-FFF2-40B4-BE49-F238E27FC236}">
                <a16:creationId xmlns:a16="http://schemas.microsoft.com/office/drawing/2014/main" id="{DC03291B-E882-C740-889A-82133BB0AC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695" y="2224982"/>
            <a:ext cx="5130800" cy="32512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31304A71-F1EE-414B-9EB6-52CC324CB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68" y="1799246"/>
            <a:ext cx="5981700" cy="39624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69607AE-5121-B649-998F-24EFC8708A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1624965"/>
            <a:ext cx="5956300" cy="4318000"/>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5E36D405-4F34-0344-9360-B3E6B24953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68" y="1761146"/>
            <a:ext cx="6197600" cy="4038600"/>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791EE412-6B90-374D-AF88-81677F772E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72311" y="1770671"/>
            <a:ext cx="6070600" cy="4038600"/>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BAB79E08-B74D-B941-BBE9-DE087B9AE2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8663" y="1848867"/>
            <a:ext cx="6096000" cy="3924300"/>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0E98EEB1-741B-F94D-B170-9E9CC77977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891030"/>
            <a:ext cx="6337300" cy="384810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CCA1C11A-4C52-704A-9F97-87DACDA00E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01782" y="1829817"/>
            <a:ext cx="6070600" cy="3962400"/>
          </a:xfrm>
          <a:prstGeom prst="rect">
            <a:avLst/>
          </a:prstGeom>
        </p:spPr>
      </p:pic>
    </p:spTree>
    <p:extLst>
      <p:ext uri="{BB962C8B-B14F-4D97-AF65-F5344CB8AC3E}">
        <p14:creationId xmlns:p14="http://schemas.microsoft.com/office/powerpoint/2010/main" val="159585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3" presetClass="exit" presetSubtype="10" fill="hold" grpId="3" nodeType="with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nodeType="clickEffect">
                                  <p:stCondLst>
                                    <p:cond delay="0"/>
                                  </p:stCondLst>
                                  <p:childTnLst>
                                    <p:anim calcmode="lin" valueType="num">
                                      <p:cBhvr additive="base">
                                        <p:cTn id="28" dur="500"/>
                                        <p:tgtEl>
                                          <p:spTgt spid="15"/>
                                        </p:tgtEl>
                                        <p:attrNameLst>
                                          <p:attrName>ppt_y</p:attrName>
                                        </p:attrNameLst>
                                      </p:cBhvr>
                                      <p:tavLst>
                                        <p:tav tm="0">
                                          <p:val>
                                            <p:strVal val="#ppt_y"/>
                                          </p:val>
                                        </p:tav>
                                        <p:tav tm="100000">
                                          <p:val>
                                            <p:strVal val="#ppt_y+#ppt_h*1.125000"/>
                                          </p:val>
                                        </p:tav>
                                      </p:tavLst>
                                    </p:anim>
                                    <p:animEffect transition="out" filter="wipe(down)">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2" presetClass="exit" presetSubtype="4" fill="hold" grpId="0" nodeType="withEffect">
                                  <p:stCondLst>
                                    <p:cond delay="0"/>
                                  </p:stCondLst>
                                  <p:childTnLst>
                                    <p:anim calcmode="lin" valueType="num">
                                      <p:cBhvr additive="base">
                                        <p:cTn id="32" dur="500"/>
                                        <p:tgtEl>
                                          <p:spTgt spid="14"/>
                                        </p:tgtEl>
                                        <p:attrNameLst>
                                          <p:attrName>ppt_y</p:attrName>
                                        </p:attrNameLst>
                                      </p:cBhvr>
                                      <p:tavLst>
                                        <p:tav tm="0">
                                          <p:val>
                                            <p:strVal val="#ppt_y"/>
                                          </p:val>
                                        </p:tav>
                                        <p:tav tm="100000">
                                          <p:val>
                                            <p:strVal val="#ppt_y+#ppt_h*1.125000"/>
                                          </p:val>
                                        </p:tav>
                                      </p:tavLst>
                                    </p:anim>
                                    <p:animEffect transition="out" filter="wipe(down)">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xit" presetSubtype="10" fill="hold" nodeType="clickEffect">
                                  <p:stCondLst>
                                    <p:cond delay="0"/>
                                  </p:stCondLst>
                                  <p:childTnLst>
                                    <p:animEffect transition="out" filter="checkerboard(across)">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5" presetClass="exit" presetSubtype="10" fill="hold" nodeType="withEffect">
                                  <p:stCondLst>
                                    <p:cond delay="0"/>
                                  </p:stCondLst>
                                  <p:childTnLst>
                                    <p:animEffect transition="out" filter="checkerboard(across)">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nodeType="clickEffect">
                                  <p:stCondLst>
                                    <p:cond delay="0"/>
                                  </p:stCondLst>
                                  <p:childTnLst>
                                    <p:animEffect transition="out" filter="blinds(horizontal)">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linds(horizontal)">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nodeType="clickEffect">
                                  <p:stCondLst>
                                    <p:cond delay="0"/>
                                  </p:stCondLst>
                                  <p:childTnLst>
                                    <p:animEffect transition="out" filter="blinds(horizontal)">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blinds(horizontal)">
                                      <p:cBhvr>
                                        <p:cTn id="81" dur="500"/>
                                        <p:tgtEl>
                                          <p:spTgt spid="29"/>
                                        </p:tgtEl>
                                      </p:cBhvr>
                                    </p:animEffect>
                                  </p:childTnLst>
                                </p:cTn>
                              </p:par>
                              <p:par>
                                <p:cTn id="82" presetID="3" presetClass="entr" presetSubtype="1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blinds(horizontal)">
                                      <p:cBhvr>
                                        <p:cTn id="84" dur="500"/>
                                        <p:tgtEl>
                                          <p:spTgt spid="27"/>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nodeType="clickEffect">
                                  <p:stCondLst>
                                    <p:cond delay="0"/>
                                  </p:stCondLst>
                                  <p:childTnLst>
                                    <p:animEffect transition="out" filter="blinds(horizontal)">
                                      <p:cBhvr>
                                        <p:cTn id="88" dur="500"/>
                                        <p:tgtEl>
                                          <p:spTgt spid="29"/>
                                        </p:tgtEl>
                                      </p:cBhvr>
                                    </p:animEffect>
                                    <p:set>
                                      <p:cBhvr>
                                        <p:cTn id="89" dur="1" fill="hold">
                                          <p:stCondLst>
                                            <p:cond delay="499"/>
                                          </p:stCondLst>
                                        </p:cTn>
                                        <p:tgtEl>
                                          <p:spTgt spid="29"/>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2"/>
      <p:bldP spid="6" grpId="3"/>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67564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An IoT-Aware Architecture for Smart</a:t>
            </a:r>
          </a:p>
          <a:p>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Healthcare Systems</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9" name="文本框 1">
            <a:extLst>
              <a:ext uri="{FF2B5EF4-FFF2-40B4-BE49-F238E27FC236}">
                <a16:creationId xmlns:a16="http://schemas.microsoft.com/office/drawing/2014/main" id="{C7C09C45-B95B-2B4D-916F-E27B3F5286F3}"/>
              </a:ext>
            </a:extLst>
          </p:cNvPr>
          <p:cNvSpPr txBox="1"/>
          <p:nvPr/>
        </p:nvSpPr>
        <p:spPr>
          <a:xfrm>
            <a:off x="177799" y="1199661"/>
            <a:ext cx="3356234" cy="4862870"/>
          </a:xfrm>
          <a:prstGeom prst="rect">
            <a:avLst/>
          </a:prstGeom>
          <a:noFill/>
        </p:spPr>
        <p:txBody>
          <a:bodyPr wrap="square" rtlCol="0">
            <a:spAutoFit/>
          </a:bodyPr>
          <a:lstStyle/>
          <a:p>
            <a:endParaRPr lang="en-US" altLang="zh-CN" sz="2000" b="1" dirty="0">
              <a:solidFill>
                <a:schemeClr val="tx1"/>
              </a:solidFill>
            </a:endParaRPr>
          </a:p>
          <a:p>
            <a:pPr>
              <a:lnSpc>
                <a:spcPct val="150000"/>
              </a:lnSpc>
            </a:pPr>
            <a:r>
              <a:rPr lang="en-US" altLang="zh-CN" sz="2000" b="1" dirty="0">
                <a:solidFill>
                  <a:schemeClr val="tx1"/>
                </a:solidFill>
                <a:latin typeface="Cambria" panose="02040503050406030204" pitchFamily="18" charset="0"/>
              </a:rPr>
              <a:t>This</a:t>
            </a:r>
            <a:r>
              <a:rPr lang="en-US" altLang="zh-CN" sz="2000" b="1" dirty="0">
                <a:latin typeface="Cambria" panose="02040503050406030204" pitchFamily="18" charset="0"/>
              </a:rPr>
              <a:t> paper proposes a novel, IoT-aware, smart</a:t>
            </a:r>
            <a:r>
              <a:rPr lang="zh-CN" altLang="en-US" sz="2000" b="1" dirty="0">
                <a:latin typeface="Cambria" panose="02040503050406030204" pitchFamily="18" charset="0"/>
              </a:rPr>
              <a:t> </a:t>
            </a:r>
            <a:r>
              <a:rPr lang="en-US" altLang="zh-CN" sz="2000" b="1" dirty="0">
                <a:latin typeface="Cambria" panose="02040503050406030204" pitchFamily="18" charset="0"/>
              </a:rPr>
              <a:t>architecture,</a:t>
            </a:r>
            <a:r>
              <a:rPr lang="zh-CN" altLang="en-US" sz="2000" b="1" dirty="0">
                <a:latin typeface="Cambria" panose="02040503050406030204" pitchFamily="18" charset="0"/>
              </a:rPr>
              <a:t> </a:t>
            </a:r>
            <a:r>
              <a:rPr lang="en-US" altLang="zh-CN" sz="2000" b="1" dirty="0">
                <a:solidFill>
                  <a:srgbClr val="FF0000"/>
                </a:solidFill>
                <a:latin typeface="Cambria" panose="02040503050406030204" pitchFamily="18" charset="0"/>
              </a:rPr>
              <a:t>smart</a:t>
            </a:r>
            <a:r>
              <a:rPr lang="zh-CN" altLang="en-US" sz="2000" b="1" dirty="0">
                <a:solidFill>
                  <a:srgbClr val="FF0000"/>
                </a:solidFill>
                <a:latin typeface="Cambria" panose="02040503050406030204" pitchFamily="18" charset="0"/>
              </a:rPr>
              <a:t> </a:t>
            </a:r>
            <a:r>
              <a:rPr lang="en-US" altLang="zh-CN" sz="2000" b="1" dirty="0">
                <a:solidFill>
                  <a:srgbClr val="FF0000"/>
                </a:solidFill>
                <a:latin typeface="Cambria" panose="02040503050406030204" pitchFamily="18" charset="0"/>
              </a:rPr>
              <a:t>hospital system (SHS)</a:t>
            </a:r>
            <a:r>
              <a:rPr lang="en-US" altLang="zh-CN" sz="2000" b="1" dirty="0">
                <a:latin typeface="Cambria" panose="02040503050406030204" pitchFamily="18" charset="0"/>
              </a:rPr>
              <a:t>, for automatic monitoring and tracking of patients,</a:t>
            </a:r>
            <a:r>
              <a:rPr lang="zh-CN" altLang="en-US" sz="2000" b="1" dirty="0">
                <a:latin typeface="Cambria" panose="02040503050406030204" pitchFamily="18" charset="0"/>
              </a:rPr>
              <a:t> </a:t>
            </a:r>
            <a:r>
              <a:rPr lang="en-US" altLang="zh-CN" sz="2000" b="1" dirty="0">
                <a:latin typeface="Cambria" panose="02040503050406030204" pitchFamily="18" charset="0"/>
              </a:rPr>
              <a:t>personnel, and biomedical devices within hospitals and nursing</a:t>
            </a:r>
            <a:r>
              <a:rPr lang="zh-CN" altLang="en-US" sz="2000" b="1" dirty="0">
                <a:latin typeface="Cambria" panose="02040503050406030204" pitchFamily="18" charset="0"/>
              </a:rPr>
              <a:t> </a:t>
            </a:r>
            <a:r>
              <a:rPr lang="en-US" altLang="zh-CN" sz="2000" b="1" dirty="0">
                <a:latin typeface="Cambria" panose="02040503050406030204" pitchFamily="18" charset="0"/>
              </a:rPr>
              <a:t>institutes.</a:t>
            </a:r>
          </a:p>
          <a:p>
            <a:endParaRPr lang="en-US" altLang="zh-CN" sz="2000" b="1" dirty="0">
              <a:solidFill>
                <a:srgbClr val="FFC000"/>
              </a:solidFill>
              <a:latin typeface="Cambria" panose="02040503050406030204" pitchFamily="18" charset="0"/>
            </a:endParaRPr>
          </a:p>
        </p:txBody>
      </p:sp>
      <p:pic>
        <p:nvPicPr>
          <p:cNvPr id="6" name="Picture 5" descr="A picture containing screenshot&#10;&#10;Description automatically generated">
            <a:extLst>
              <a:ext uri="{FF2B5EF4-FFF2-40B4-BE49-F238E27FC236}">
                <a16:creationId xmlns:a16="http://schemas.microsoft.com/office/drawing/2014/main" id="{F694C4D3-D918-2842-B505-FCB1559414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0466" y="1388159"/>
            <a:ext cx="3907123" cy="4088525"/>
          </a:xfrm>
          <a:prstGeom prst="rect">
            <a:avLst/>
          </a:prstGeom>
        </p:spPr>
      </p:pic>
      <p:sp>
        <p:nvSpPr>
          <p:cNvPr id="7" name="TextBox 6">
            <a:extLst>
              <a:ext uri="{FF2B5EF4-FFF2-40B4-BE49-F238E27FC236}">
                <a16:creationId xmlns:a16="http://schemas.microsoft.com/office/drawing/2014/main" id="{CCDDDB19-FD96-E64D-B57B-4051A4C6F48D}"/>
              </a:ext>
            </a:extLst>
          </p:cNvPr>
          <p:cNvSpPr txBox="1"/>
          <p:nvPr/>
        </p:nvSpPr>
        <p:spPr>
          <a:xfrm>
            <a:off x="3640259" y="5462006"/>
            <a:ext cx="3447535" cy="646331"/>
          </a:xfrm>
          <a:prstGeom prst="rect">
            <a:avLst/>
          </a:prstGeom>
          <a:noFill/>
        </p:spPr>
        <p:txBody>
          <a:bodyPr wrap="square" rtlCol="0">
            <a:spAutoFit/>
          </a:bodyPr>
          <a:lstStyle/>
          <a:p>
            <a:r>
              <a:rPr lang="en-US" dirty="0">
                <a:solidFill>
                  <a:schemeClr val="accent5"/>
                </a:solidFill>
              </a:rPr>
              <a:t>Overview of the SHS </a:t>
            </a:r>
            <a:r>
              <a:rPr lang="en-US" altLang="zh-CN" dirty="0">
                <a:solidFill>
                  <a:schemeClr val="accent5"/>
                </a:solidFill>
              </a:rPr>
              <a:t>A</a:t>
            </a:r>
            <a:r>
              <a:rPr lang="en-US" dirty="0">
                <a:solidFill>
                  <a:schemeClr val="accent5"/>
                </a:solidFill>
              </a:rPr>
              <a:t>rchitecture</a:t>
            </a:r>
          </a:p>
          <a:p>
            <a:endParaRPr lang="en-US" dirty="0"/>
          </a:p>
        </p:txBody>
      </p:sp>
      <p:pic>
        <p:nvPicPr>
          <p:cNvPr id="14" name="Picture 13" descr="A screenshot of a cell phone&#10;&#10;Description automatically generated">
            <a:extLst>
              <a:ext uri="{FF2B5EF4-FFF2-40B4-BE49-F238E27FC236}">
                <a16:creationId xmlns:a16="http://schemas.microsoft.com/office/drawing/2014/main" id="{9B0E5369-018E-5E45-9F9F-3156537C9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844" y="1810576"/>
            <a:ext cx="4888616" cy="2905580"/>
          </a:xfrm>
          <a:prstGeom prst="rect">
            <a:avLst/>
          </a:prstGeom>
        </p:spPr>
      </p:pic>
      <p:sp>
        <p:nvSpPr>
          <p:cNvPr id="15" name="TextBox 14">
            <a:extLst>
              <a:ext uri="{FF2B5EF4-FFF2-40B4-BE49-F238E27FC236}">
                <a16:creationId xmlns:a16="http://schemas.microsoft.com/office/drawing/2014/main" id="{DF681212-3F8C-334A-B2E9-37F228DB4BFF}"/>
              </a:ext>
            </a:extLst>
          </p:cNvPr>
          <p:cNvSpPr txBox="1"/>
          <p:nvPr/>
        </p:nvSpPr>
        <p:spPr>
          <a:xfrm>
            <a:off x="8021384" y="5476684"/>
            <a:ext cx="3447535" cy="646331"/>
          </a:xfrm>
          <a:prstGeom prst="rect">
            <a:avLst/>
          </a:prstGeom>
          <a:noFill/>
        </p:spPr>
        <p:txBody>
          <a:bodyPr wrap="square" rtlCol="0">
            <a:spAutoFit/>
          </a:bodyPr>
          <a:lstStyle/>
          <a:p>
            <a:pPr algn="ctr"/>
            <a:r>
              <a:rPr lang="en-US" altLang="zh-CN" dirty="0">
                <a:solidFill>
                  <a:schemeClr val="accent5"/>
                </a:solidFill>
              </a:rPr>
              <a:t>SHS Validation Scenario</a:t>
            </a:r>
            <a:endParaRPr lang="en-US" dirty="0">
              <a:solidFill>
                <a:schemeClr val="accent5"/>
              </a:solidFill>
            </a:endParaRPr>
          </a:p>
          <a:p>
            <a:endParaRPr lang="en-US" dirty="0"/>
          </a:p>
        </p:txBody>
      </p:sp>
      <p:sp>
        <p:nvSpPr>
          <p:cNvPr id="16" name="文本框 1">
            <a:extLst>
              <a:ext uri="{FF2B5EF4-FFF2-40B4-BE49-F238E27FC236}">
                <a16:creationId xmlns:a16="http://schemas.microsoft.com/office/drawing/2014/main" id="{3752FE0A-6A15-614E-8CA3-EE5A2816D92A}"/>
              </a:ext>
            </a:extLst>
          </p:cNvPr>
          <p:cNvSpPr txBox="1"/>
          <p:nvPr/>
        </p:nvSpPr>
        <p:spPr>
          <a:xfrm>
            <a:off x="177800" y="1509487"/>
            <a:ext cx="11836400" cy="4401205"/>
          </a:xfrm>
          <a:prstGeom prst="rect">
            <a:avLst/>
          </a:prstGeom>
          <a:noFill/>
        </p:spPr>
        <p:txBody>
          <a:bodyPr wrap="square" rtlCol="0">
            <a:spAutoFit/>
          </a:bodyPr>
          <a:lstStyle/>
          <a:p>
            <a:endParaRPr lang="en-US" altLang="zh-CN" sz="2000" b="1" dirty="0">
              <a:solidFill>
                <a:schemeClr val="tx1"/>
              </a:solidFill>
            </a:endParaRPr>
          </a:p>
          <a:p>
            <a:r>
              <a:rPr lang="en-US" altLang="zh-CN" sz="2000" b="1" dirty="0">
                <a:solidFill>
                  <a:schemeClr val="tx1"/>
                </a:solidFill>
                <a:latin typeface="Cambria" panose="02040503050406030204" pitchFamily="18" charset="0"/>
              </a:rPr>
              <a:t>The</a:t>
            </a:r>
            <a:r>
              <a:rPr lang="zh-CN" altLang="en-US" sz="2000" b="1" dirty="0">
                <a:solidFill>
                  <a:schemeClr val="tx1"/>
                </a:solidFill>
                <a:latin typeface="Cambria" panose="02040503050406030204" pitchFamily="18" charset="0"/>
              </a:rPr>
              <a:t> </a:t>
            </a:r>
            <a:r>
              <a:rPr lang="en-US" altLang="zh-CN" sz="2000" b="1" dirty="0">
                <a:latin typeface="Cambria" panose="02040503050406030204" pitchFamily="18" charset="0"/>
              </a:rPr>
              <a:t>smart</a:t>
            </a:r>
            <a:r>
              <a:rPr lang="zh-CN" altLang="en-US" sz="2000" b="1" dirty="0">
                <a:latin typeface="Cambria" panose="02040503050406030204" pitchFamily="18" charset="0"/>
              </a:rPr>
              <a:t> </a:t>
            </a:r>
            <a:r>
              <a:rPr lang="en-US" altLang="zh-CN" sz="2000" b="1" dirty="0">
                <a:latin typeface="Cambria" panose="02040503050406030204" pitchFamily="18" charset="0"/>
              </a:rPr>
              <a:t>hospital</a:t>
            </a:r>
            <a:r>
              <a:rPr lang="zh-CN" altLang="en-US" sz="2000" b="1" dirty="0">
                <a:latin typeface="Cambria" panose="02040503050406030204" pitchFamily="18" charset="0"/>
              </a:rPr>
              <a:t> </a:t>
            </a:r>
            <a:r>
              <a:rPr lang="en-US" altLang="zh-CN" sz="2000" b="1" dirty="0">
                <a:latin typeface="Cambria" panose="02040503050406030204" pitchFamily="18" charset="0"/>
              </a:rPr>
              <a:t>system</a:t>
            </a:r>
            <a:r>
              <a:rPr lang="zh-CN" altLang="en-US" sz="2000" b="1" dirty="0">
                <a:latin typeface="Cambria" panose="02040503050406030204" pitchFamily="18" charset="0"/>
              </a:rPr>
              <a:t> </a:t>
            </a:r>
            <a:r>
              <a:rPr lang="en-US" altLang="zh-CN" sz="2000" b="1" dirty="0">
                <a:latin typeface="Cambria" panose="02040503050406030204" pitchFamily="18" charset="0"/>
              </a:rPr>
              <a:t>(SHS)</a:t>
            </a:r>
            <a:r>
              <a:rPr lang="zh-CN" altLang="en-US" sz="2000" b="1" dirty="0">
                <a:latin typeface="Cambria" panose="02040503050406030204" pitchFamily="18" charset="0"/>
              </a:rPr>
              <a:t> </a:t>
            </a:r>
            <a:r>
              <a:rPr lang="en-US" altLang="zh-CN" sz="2000" b="1" dirty="0">
                <a:latin typeface="Cambria" panose="02040503050406030204" pitchFamily="18" charset="0"/>
              </a:rPr>
              <a:t>is</a:t>
            </a:r>
            <a:r>
              <a:rPr lang="zh-CN" altLang="en-US" sz="2000" b="1" dirty="0">
                <a:latin typeface="Cambria" panose="02040503050406030204" pitchFamily="18" charset="0"/>
              </a:rPr>
              <a:t> </a:t>
            </a:r>
            <a:r>
              <a:rPr lang="en-US" altLang="zh-CN" sz="2000" b="1" dirty="0">
                <a:latin typeface="Cambria" panose="02040503050406030204" pitchFamily="18" charset="0"/>
              </a:rPr>
              <a:t>consisted</a:t>
            </a:r>
            <a:r>
              <a:rPr lang="zh-CN" altLang="en-US" sz="2000" b="1" dirty="0">
                <a:latin typeface="Cambria" panose="02040503050406030204" pitchFamily="18" charset="0"/>
              </a:rPr>
              <a:t> </a:t>
            </a:r>
            <a:r>
              <a:rPr lang="en-US" altLang="zh-CN" sz="2000" b="1" dirty="0">
                <a:latin typeface="Cambria" panose="02040503050406030204" pitchFamily="18" charset="0"/>
              </a:rPr>
              <a:t>of</a:t>
            </a:r>
            <a:r>
              <a:rPr lang="zh-CN" altLang="en-US" sz="2000" b="1" dirty="0">
                <a:latin typeface="Cambria" panose="02040503050406030204" pitchFamily="18" charset="0"/>
              </a:rPr>
              <a:t> </a:t>
            </a:r>
            <a:r>
              <a:rPr lang="en-US" altLang="zh-CN" sz="2000" b="1" dirty="0">
                <a:latin typeface="Cambria" panose="02040503050406030204" pitchFamily="18" charset="0"/>
              </a:rPr>
              <a:t>following</a:t>
            </a:r>
            <a:r>
              <a:rPr lang="zh-CN" altLang="en-US" sz="2000" b="1" dirty="0">
                <a:latin typeface="Cambria" panose="02040503050406030204" pitchFamily="18" charset="0"/>
              </a:rPr>
              <a:t> </a:t>
            </a:r>
            <a:r>
              <a:rPr lang="en-US" altLang="zh-CN" sz="2000" b="1" dirty="0">
                <a:latin typeface="Cambria" panose="02040503050406030204" pitchFamily="18" charset="0"/>
              </a:rPr>
              <a:t>components</a:t>
            </a:r>
            <a:r>
              <a:rPr lang="en-US" altLang="zh-CN" sz="2000" b="1" dirty="0">
                <a:solidFill>
                  <a:schemeClr val="tx1"/>
                </a:solidFill>
                <a:latin typeface="Cambria" panose="02040503050406030204" pitchFamily="18" charset="0"/>
              </a:rPr>
              <a:t>:</a:t>
            </a:r>
          </a:p>
          <a:p>
            <a:endParaRPr lang="en-US" altLang="zh-CN" sz="2000" b="1" dirty="0">
              <a:solidFill>
                <a:srgbClr val="FFC000"/>
              </a:solidFill>
              <a:latin typeface="Cambria" panose="02040503050406030204" pitchFamily="18" charset="0"/>
            </a:endParaRPr>
          </a:p>
          <a:p>
            <a:r>
              <a:rPr lang="en-US" altLang="zh-CN" sz="2000" dirty="0">
                <a:latin typeface="Cambria" panose="02040503050406030204" pitchFamily="18" charset="0"/>
              </a:rPr>
              <a:t>Ultra-high-frequency (UHF) radio frequency</a:t>
            </a:r>
            <a:r>
              <a:rPr lang="zh-CN" altLang="en-US" sz="2000" dirty="0">
                <a:latin typeface="Cambria" panose="02040503050406030204" pitchFamily="18" charset="0"/>
              </a:rPr>
              <a:t> </a:t>
            </a:r>
            <a:r>
              <a:rPr lang="en-US" altLang="zh-CN" sz="2000" dirty="0">
                <a:latin typeface="Cambria" panose="02040503050406030204" pitchFamily="18" charset="0"/>
              </a:rPr>
              <a:t>identification (</a:t>
            </a:r>
            <a:r>
              <a:rPr lang="en-US" altLang="zh-CN" sz="2000" b="1" dirty="0">
                <a:solidFill>
                  <a:srgbClr val="FFC000"/>
                </a:solidFill>
                <a:latin typeface="Cambria" panose="02040503050406030204" pitchFamily="18" charset="0"/>
              </a:rPr>
              <a:t>RFID</a:t>
            </a:r>
            <a:r>
              <a:rPr lang="en-US" altLang="zh-CN" sz="2000" dirty="0">
                <a:latin typeface="Cambria" panose="02040503050406030204" pitchFamily="18" charset="0"/>
              </a:rPr>
              <a:t>), wireless sensor network (</a:t>
            </a:r>
            <a:r>
              <a:rPr lang="en-US" altLang="zh-CN" sz="2000" b="1" dirty="0">
                <a:solidFill>
                  <a:srgbClr val="FF0000"/>
                </a:solidFill>
                <a:latin typeface="Cambria" panose="02040503050406030204" pitchFamily="18" charset="0"/>
              </a:rPr>
              <a:t>WSN</a:t>
            </a:r>
            <a:r>
              <a:rPr lang="en-US" altLang="zh-CN" sz="2000" dirty="0">
                <a:latin typeface="Cambria" panose="02040503050406030204" pitchFamily="18" charset="0"/>
              </a:rPr>
              <a:t>), and</a:t>
            </a:r>
            <a:r>
              <a:rPr lang="zh-CN" altLang="en-US" sz="2000" dirty="0">
                <a:latin typeface="Cambria" panose="02040503050406030204" pitchFamily="18" charset="0"/>
              </a:rPr>
              <a:t> </a:t>
            </a:r>
            <a:r>
              <a:rPr lang="en-US" altLang="zh-CN" sz="2000" b="1" dirty="0">
                <a:solidFill>
                  <a:srgbClr val="00B050"/>
                </a:solidFill>
                <a:latin typeface="Cambria" panose="02040503050406030204" pitchFamily="18" charset="0"/>
              </a:rPr>
              <a:t>smart mobile </a:t>
            </a:r>
            <a:r>
              <a:rPr lang="en-US" altLang="zh-CN" sz="2000" dirty="0">
                <a:latin typeface="Cambria" panose="02040503050406030204" pitchFamily="18" charset="0"/>
              </a:rPr>
              <a:t>represent three of the most promising technologies enabling the implementation of the</a:t>
            </a:r>
            <a:r>
              <a:rPr lang="zh-CN" altLang="en-US" sz="2000" dirty="0">
                <a:latin typeface="Cambria" panose="02040503050406030204" pitchFamily="18" charset="0"/>
              </a:rPr>
              <a:t> </a:t>
            </a:r>
            <a:r>
              <a:rPr lang="en-US" altLang="zh-CN" sz="2000" dirty="0">
                <a:latin typeface="Cambria" panose="02040503050406030204" pitchFamily="18" charset="0"/>
              </a:rPr>
              <a:t>smart healthcare system</a:t>
            </a:r>
            <a:r>
              <a:rPr lang="zh-CN" altLang="en-US" sz="2000" dirty="0">
                <a:latin typeface="Cambria" panose="02040503050406030204" pitchFamily="18" charset="0"/>
              </a:rPr>
              <a:t> </a:t>
            </a:r>
            <a:r>
              <a:rPr lang="en-US" altLang="zh-CN" sz="2000" dirty="0">
                <a:latin typeface="Cambria" panose="02040503050406030204" pitchFamily="18" charset="0"/>
              </a:rPr>
              <a:t>(SHS).</a:t>
            </a:r>
            <a:r>
              <a:rPr lang="zh-CN" altLang="en-US" sz="2000" dirty="0">
                <a:latin typeface="Cambria" panose="02040503050406030204" pitchFamily="18" charset="0"/>
              </a:rPr>
              <a:t> </a:t>
            </a:r>
            <a:r>
              <a:rPr lang="en-US" altLang="zh-CN" sz="2000" dirty="0">
                <a:latin typeface="Cambria" panose="02040503050406030204" pitchFamily="18" charset="0"/>
              </a:rPr>
              <a:t>Besides,</a:t>
            </a:r>
            <a:r>
              <a:rPr lang="zh-CN" altLang="en-US" sz="2000" dirty="0">
                <a:latin typeface="Cambria" panose="02040503050406030204" pitchFamily="18" charset="0"/>
              </a:rPr>
              <a:t> </a:t>
            </a:r>
            <a:r>
              <a:rPr lang="en-US" altLang="zh-CN" sz="2000" dirty="0">
                <a:latin typeface="Cambria" panose="02040503050406030204" pitchFamily="18" charset="0"/>
              </a:rPr>
              <a:t>the</a:t>
            </a:r>
            <a:r>
              <a:rPr lang="zh-CN" altLang="en-US" sz="2000" dirty="0">
                <a:latin typeface="Cambria" panose="02040503050406030204" pitchFamily="18" charset="0"/>
              </a:rPr>
              <a:t> </a:t>
            </a:r>
            <a:r>
              <a:rPr lang="en-US" altLang="zh-CN" sz="2000" dirty="0">
                <a:latin typeface="Cambria" panose="02040503050406030204" pitchFamily="18" charset="0"/>
              </a:rPr>
              <a:t>system</a:t>
            </a:r>
            <a:r>
              <a:rPr lang="zh-CN" altLang="en-US" sz="2000" dirty="0">
                <a:latin typeface="Cambria" panose="02040503050406030204" pitchFamily="18" charset="0"/>
              </a:rPr>
              <a:t> </a:t>
            </a:r>
            <a:r>
              <a:rPr lang="en-US" altLang="zh-CN" sz="2000" dirty="0">
                <a:latin typeface="Cambria" panose="02040503050406030204" pitchFamily="18" charset="0"/>
              </a:rPr>
              <a:t>also</a:t>
            </a:r>
            <a:r>
              <a:rPr lang="zh-CN" altLang="en-US" sz="2000" dirty="0">
                <a:latin typeface="Cambria" panose="02040503050406030204" pitchFamily="18" charset="0"/>
              </a:rPr>
              <a:t> </a:t>
            </a:r>
            <a:r>
              <a:rPr lang="en-US" altLang="zh-CN" sz="2000" dirty="0">
                <a:latin typeface="Cambria" panose="02040503050406030204" pitchFamily="18" charset="0"/>
              </a:rPr>
              <a:t>integrates</a:t>
            </a:r>
            <a:r>
              <a:rPr lang="zh-CN" altLang="en-US" sz="2000" dirty="0">
                <a:latin typeface="Cambria" panose="02040503050406030204" pitchFamily="18" charset="0"/>
              </a:rPr>
              <a:t> </a:t>
            </a:r>
            <a:r>
              <a:rPr lang="en-US" altLang="zh-CN" sz="2000" b="1" dirty="0">
                <a:solidFill>
                  <a:srgbClr val="7030A0"/>
                </a:solidFill>
                <a:latin typeface="Cambria" panose="02040503050406030204" pitchFamily="18" charset="0"/>
              </a:rPr>
              <a:t>6LoWPAN</a:t>
            </a:r>
            <a:r>
              <a:rPr lang="zh-CN" altLang="en-US" sz="2000" dirty="0">
                <a:latin typeface="Cambria" panose="02040503050406030204" pitchFamily="18" charset="0"/>
              </a:rPr>
              <a:t> </a:t>
            </a:r>
            <a:r>
              <a:rPr lang="en-US" altLang="zh-CN" sz="2000" dirty="0">
                <a:latin typeface="Cambria" panose="02040503050406030204" pitchFamily="18" charset="0"/>
              </a:rPr>
              <a:t>and Constrained Application Protocol (</a:t>
            </a:r>
            <a:r>
              <a:rPr lang="en-US" altLang="zh-CN" sz="2000" b="1" dirty="0" err="1">
                <a:solidFill>
                  <a:schemeClr val="accent2"/>
                </a:solidFill>
                <a:latin typeface="Cambria" panose="02040503050406030204" pitchFamily="18" charset="0"/>
              </a:rPr>
              <a:t>CoAP</a:t>
            </a:r>
            <a:r>
              <a:rPr lang="en-US" altLang="zh-CN" sz="2000" dirty="0">
                <a:latin typeface="Cambria" panose="02040503050406030204" pitchFamily="18" charset="0"/>
              </a:rPr>
              <a:t>).</a:t>
            </a:r>
          </a:p>
          <a:p>
            <a:endParaRPr lang="en-US" altLang="zh-CN" sz="2000" dirty="0">
              <a:latin typeface="Cambria" panose="02040503050406030204" pitchFamily="18" charset="0"/>
              <a:sym typeface="+mn-ea"/>
            </a:endParaRPr>
          </a:p>
          <a:p>
            <a:r>
              <a:rPr lang="en-US" altLang="zh-CN" sz="2000" b="1" dirty="0">
                <a:solidFill>
                  <a:srgbClr val="FFC000"/>
                </a:solidFill>
                <a:latin typeface="Cambria" panose="02040503050406030204" pitchFamily="18" charset="0"/>
                <a:sym typeface="+mn-ea"/>
              </a:rPr>
              <a:t>RFID</a:t>
            </a:r>
            <a:r>
              <a:rPr lang="en-US" altLang="zh-CN" sz="2000" dirty="0">
                <a:latin typeface="Cambria" panose="02040503050406030204" pitchFamily="18" charset="0"/>
                <a:sym typeface="+mn-ea"/>
              </a:rPr>
              <a:t> uses electromagnetic fields to automatically identify and track tags attached to objects.</a:t>
            </a:r>
          </a:p>
          <a:p>
            <a:endParaRPr lang="en-US" altLang="zh-CN" sz="2000" dirty="0">
              <a:latin typeface="Cambria" panose="02040503050406030204" pitchFamily="18" charset="0"/>
              <a:sym typeface="+mn-ea"/>
            </a:endParaRPr>
          </a:p>
          <a:p>
            <a:r>
              <a:rPr lang="en-US" altLang="zh-CN" sz="2000" b="1" dirty="0">
                <a:solidFill>
                  <a:srgbClr val="FF0000"/>
                </a:solidFill>
                <a:latin typeface="Cambria" panose="02040503050406030204" pitchFamily="18" charset="0"/>
                <a:sym typeface="+mn-ea"/>
              </a:rPr>
              <a:t>WSN</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is</a:t>
            </a:r>
            <a:r>
              <a:rPr lang="zh-CN" altLang="en-US" sz="2000" dirty="0">
                <a:latin typeface="Cambria" panose="02040503050406030204" pitchFamily="18" charset="0"/>
                <a:sym typeface="+mn-ea"/>
              </a:rPr>
              <a:t> </a:t>
            </a:r>
            <a:r>
              <a:rPr lang="en-US" sz="2000" dirty="0">
                <a:latin typeface="Cambria" panose="02040503050406030204" pitchFamily="18" charset="0"/>
              </a:rPr>
              <a:t>a network of nodes that work</a:t>
            </a:r>
            <a:r>
              <a:rPr lang="zh-CN" altLang="en-US" sz="2000" dirty="0">
                <a:latin typeface="Cambria" panose="02040503050406030204" pitchFamily="18" charset="0"/>
              </a:rPr>
              <a:t> </a:t>
            </a:r>
            <a:r>
              <a:rPr lang="en-US" sz="2000" dirty="0">
                <a:latin typeface="Cambria" panose="02040503050406030204" pitchFamily="18" charset="0"/>
              </a:rPr>
              <a:t>cooperative</a:t>
            </a:r>
            <a:r>
              <a:rPr lang="en-US" altLang="zh-CN" sz="2000" dirty="0">
                <a:latin typeface="Cambria" panose="02040503050406030204" pitchFamily="18" charset="0"/>
              </a:rPr>
              <a:t>ly</a:t>
            </a:r>
            <a:r>
              <a:rPr lang="en-US" sz="2000" dirty="0">
                <a:latin typeface="Cambria" panose="02040503050406030204" pitchFamily="18" charset="0"/>
              </a:rPr>
              <a:t> to sense and control the</a:t>
            </a:r>
            <a:r>
              <a:rPr lang="zh-CN" altLang="en-US" sz="2000" dirty="0">
                <a:latin typeface="Cambria" panose="02040503050406030204" pitchFamily="18" charset="0"/>
              </a:rPr>
              <a:t> </a:t>
            </a:r>
            <a:r>
              <a:rPr lang="en-US" altLang="zh-CN" sz="2000" dirty="0">
                <a:latin typeface="Cambria" panose="02040503050406030204" pitchFamily="18" charset="0"/>
              </a:rPr>
              <a:t>surrounding</a:t>
            </a:r>
            <a:r>
              <a:rPr lang="en-US" sz="2000" dirty="0">
                <a:latin typeface="Cambria" panose="02040503050406030204" pitchFamily="18" charset="0"/>
              </a:rPr>
              <a:t> environment</a:t>
            </a:r>
            <a:r>
              <a:rPr lang="en-US" altLang="zh-CN" sz="2000" dirty="0">
                <a:latin typeface="Cambria" panose="02040503050406030204" pitchFamily="18" charset="0"/>
              </a:rPr>
              <a:t>.</a:t>
            </a:r>
          </a:p>
          <a:p>
            <a:endParaRPr lang="en-US" altLang="zh-CN" sz="2000" dirty="0">
              <a:latin typeface="Cambria" panose="02040503050406030204" pitchFamily="18" charset="0"/>
              <a:sym typeface="+mn-ea"/>
            </a:endParaRPr>
          </a:p>
          <a:p>
            <a:r>
              <a:rPr lang="en-US" altLang="zh-CN" sz="2000" b="1" dirty="0">
                <a:solidFill>
                  <a:srgbClr val="7030A0"/>
                </a:solidFill>
                <a:latin typeface="Cambria" panose="02040503050406030204" pitchFamily="18" charset="0"/>
              </a:rPr>
              <a:t>6LoWPAN </a:t>
            </a:r>
            <a:r>
              <a:rPr lang="en-US" altLang="zh-CN" sz="2000" dirty="0">
                <a:latin typeface="Cambria" panose="02040503050406030204" pitchFamily="18" charset="0"/>
              </a:rPr>
              <a:t>is</a:t>
            </a:r>
            <a:r>
              <a:rPr lang="zh-CN" altLang="en-US" sz="2000" dirty="0">
                <a:latin typeface="Cambria" panose="02040503050406030204" pitchFamily="18" charset="0"/>
              </a:rPr>
              <a:t> </a:t>
            </a:r>
            <a:r>
              <a:rPr lang="en-US" altLang="zh-CN" sz="2000" dirty="0">
                <a:latin typeface="Cambria" panose="02040503050406030204" pitchFamily="18" charset="0"/>
              </a:rPr>
              <a:t>a</a:t>
            </a:r>
            <a:r>
              <a:rPr lang="en-US" altLang="zh-CN" sz="2000" dirty="0">
                <a:latin typeface="Cambria" panose="02040503050406030204" pitchFamily="18" charset="0"/>
                <a:sym typeface="+mn-ea"/>
              </a:rPr>
              <a:t> form of WSN</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that</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sends data as packets and using IPv6</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protocol.</a:t>
            </a:r>
          </a:p>
          <a:p>
            <a:endParaRPr lang="en-US" altLang="zh-CN" sz="2000" dirty="0">
              <a:latin typeface="Cambria" panose="02040503050406030204" pitchFamily="18" charset="0"/>
              <a:sym typeface="+mn-ea"/>
            </a:endParaRPr>
          </a:p>
        </p:txBody>
      </p:sp>
      <p:pic>
        <p:nvPicPr>
          <p:cNvPr id="19" name="Picture 18" descr="A picture containing screenshot&#10;&#10;Description automatically generated">
            <a:extLst>
              <a:ext uri="{FF2B5EF4-FFF2-40B4-BE49-F238E27FC236}">
                <a16:creationId xmlns:a16="http://schemas.microsoft.com/office/drawing/2014/main" id="{B50C9965-81C2-4A4E-B108-591212686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073" y="1798739"/>
            <a:ext cx="5880100" cy="3822700"/>
          </a:xfrm>
          <a:prstGeom prst="rect">
            <a:avLst/>
          </a:prstGeom>
        </p:spPr>
      </p:pic>
      <p:pic>
        <p:nvPicPr>
          <p:cNvPr id="21" name="Picture 20" descr="A close up of text on a white background&#10;&#10;Description automatically generated">
            <a:extLst>
              <a:ext uri="{FF2B5EF4-FFF2-40B4-BE49-F238E27FC236}">
                <a16:creationId xmlns:a16="http://schemas.microsoft.com/office/drawing/2014/main" id="{040730B6-8C65-944A-B986-577AB0B60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2572" y="1347338"/>
            <a:ext cx="5085370" cy="481601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8C2A0F7-2DC4-CF48-904F-C5E2A04F4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2165" y="1329050"/>
            <a:ext cx="8726414" cy="4687265"/>
          </a:xfrm>
          <a:prstGeom prst="rect">
            <a:avLst/>
          </a:prstGeom>
        </p:spPr>
      </p:pic>
      <p:sp>
        <p:nvSpPr>
          <p:cNvPr id="24" name="TextBox 23">
            <a:extLst>
              <a:ext uri="{FF2B5EF4-FFF2-40B4-BE49-F238E27FC236}">
                <a16:creationId xmlns:a16="http://schemas.microsoft.com/office/drawing/2014/main" id="{C5778A10-AE17-1849-8E98-14A864B33AC6}"/>
              </a:ext>
            </a:extLst>
          </p:cNvPr>
          <p:cNvSpPr txBox="1"/>
          <p:nvPr/>
        </p:nvSpPr>
        <p:spPr>
          <a:xfrm>
            <a:off x="253614" y="5848880"/>
            <a:ext cx="12035118" cy="646331"/>
          </a:xfrm>
          <a:prstGeom prst="rect">
            <a:avLst/>
          </a:prstGeom>
          <a:noFill/>
        </p:spPr>
        <p:txBody>
          <a:bodyPr wrap="square" rtlCol="0">
            <a:spAutoFit/>
          </a:bodyPr>
          <a:lstStyle/>
          <a:p>
            <a:r>
              <a:rPr lang="en-US" dirty="0">
                <a:solidFill>
                  <a:schemeClr val="accent5"/>
                </a:solidFill>
                <a:latin typeface="Cambria" panose="02040503050406030204" pitchFamily="18" charset="0"/>
              </a:rPr>
              <a:t>Table I summarizes the current consumption of different modules and peripherals of the HT node at 3-V supply voltage</a:t>
            </a:r>
            <a:endParaRPr lang="en-US" dirty="0"/>
          </a:p>
          <a:p>
            <a:endParaRPr lang="en-US" dirty="0"/>
          </a:p>
        </p:txBody>
      </p:sp>
      <p:pic>
        <p:nvPicPr>
          <p:cNvPr id="3" name="Picture 2" descr="A close up of a map&#10;&#10;Description automatically generated">
            <a:extLst>
              <a:ext uri="{FF2B5EF4-FFF2-40B4-BE49-F238E27FC236}">
                <a16:creationId xmlns:a16="http://schemas.microsoft.com/office/drawing/2014/main" id="{4038AFA9-9B35-1C44-8659-2A9D04339E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8441" y="1354649"/>
            <a:ext cx="5535118" cy="4818564"/>
          </a:xfrm>
          <a:prstGeom prst="rect">
            <a:avLst/>
          </a:prstGeom>
        </p:spPr>
      </p:pic>
    </p:spTree>
    <p:extLst>
      <p:ext uri="{BB962C8B-B14F-4D97-AF65-F5344CB8AC3E}">
        <p14:creationId xmlns:p14="http://schemas.microsoft.com/office/powerpoint/2010/main" val="155250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1"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par>
                                <p:cTn id="35" presetID="3" presetClass="entr" presetSubtype="1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xit" presetSubtype="21" fill="hold" grpId="1" nodeType="clickEffect">
                                  <p:stCondLst>
                                    <p:cond delay="0"/>
                                  </p:stCondLst>
                                  <p:childTnLst>
                                    <p:animEffect transition="out" filter="barn(inVertical)">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16" presetClass="exit" presetSubtype="21" fill="hold" nodeType="withEffect">
                                  <p:stCondLst>
                                    <p:cond delay="0"/>
                                  </p:stCondLst>
                                  <p:childTnLst>
                                    <p:animEffect transition="out" filter="barn(inVertical)">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checkerboard(across)">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nodeType="clickEffect">
                                  <p:stCondLst>
                                    <p:cond delay="0"/>
                                  </p:stCondLst>
                                  <p:childTnLst>
                                    <p:animEffect transition="out" filter="blinds(horizontal)">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5" grpId="0"/>
      <p:bldP spid="16" grpId="0"/>
      <p:bldP spid="16" grpId="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67564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An IoT-Aware Architecture for Smart</a:t>
            </a:r>
          </a:p>
          <a:p>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Healthcare Systems</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6" name="文本框 1">
            <a:extLst>
              <a:ext uri="{FF2B5EF4-FFF2-40B4-BE49-F238E27FC236}">
                <a16:creationId xmlns:a16="http://schemas.microsoft.com/office/drawing/2014/main" id="{3752FE0A-6A15-614E-8CA3-EE5A2816D92A}"/>
              </a:ext>
            </a:extLst>
          </p:cNvPr>
          <p:cNvSpPr txBox="1"/>
          <p:nvPr/>
        </p:nvSpPr>
        <p:spPr>
          <a:xfrm>
            <a:off x="177800" y="1163171"/>
            <a:ext cx="11836400" cy="3785652"/>
          </a:xfrm>
          <a:prstGeom prst="rect">
            <a:avLst/>
          </a:prstGeom>
          <a:noFill/>
        </p:spPr>
        <p:txBody>
          <a:bodyPr wrap="square" rtlCol="0">
            <a:spAutoFit/>
          </a:bodyPr>
          <a:lstStyle/>
          <a:p>
            <a:endParaRPr lang="en-US" altLang="zh-CN" sz="2000" b="1" dirty="0">
              <a:solidFill>
                <a:schemeClr val="tx1"/>
              </a:solidFill>
            </a:endParaRPr>
          </a:p>
          <a:p>
            <a:r>
              <a:rPr lang="en-US" altLang="zh-CN" sz="2000" b="1" dirty="0">
                <a:solidFill>
                  <a:schemeClr val="tx1"/>
                </a:solidFill>
                <a:latin typeface="Cambria" panose="02040503050406030204" pitchFamily="18" charset="0"/>
              </a:rPr>
              <a:t>Architecture</a:t>
            </a:r>
            <a:r>
              <a:rPr lang="zh-CN" altLang="en-US" sz="2000" b="1" dirty="0">
                <a:solidFill>
                  <a:schemeClr val="tx1"/>
                </a:solidFill>
                <a:latin typeface="Cambria" panose="02040503050406030204" pitchFamily="18" charset="0"/>
              </a:rPr>
              <a:t> </a:t>
            </a:r>
            <a:r>
              <a:rPr lang="en-US" altLang="zh-CN" sz="2000" b="1" dirty="0">
                <a:solidFill>
                  <a:schemeClr val="tx1"/>
                </a:solidFill>
                <a:latin typeface="Cambria" panose="02040503050406030204" pitchFamily="18" charset="0"/>
              </a:rPr>
              <a:t>details:</a:t>
            </a:r>
          </a:p>
          <a:p>
            <a:endParaRPr lang="en-US" altLang="zh-CN" sz="2000" dirty="0">
              <a:latin typeface="Cambria" panose="02040503050406030204" pitchFamily="18" charset="0"/>
              <a:sym typeface="+mn-ea"/>
            </a:endParaRPr>
          </a:p>
          <a:p>
            <a:r>
              <a:rPr lang="en-US" altLang="zh-CN" sz="2000" b="1" dirty="0">
                <a:solidFill>
                  <a:srgbClr val="00B050"/>
                </a:solidFill>
                <a:latin typeface="Cambria" panose="02040503050406030204" pitchFamily="18" charset="0"/>
                <a:sym typeface="+mn-ea"/>
              </a:rPr>
              <a:t>Hybrid Sensing Network</a:t>
            </a:r>
            <a:r>
              <a:rPr lang="en-US" altLang="zh-CN" sz="2000" dirty="0">
                <a:solidFill>
                  <a:srgbClr val="00B050"/>
                </a:solidFill>
                <a:latin typeface="Cambria" panose="02040503050406030204" pitchFamily="18" charset="0"/>
                <a:sym typeface="+mn-ea"/>
              </a:rPr>
              <a:t> </a:t>
            </a:r>
            <a:r>
              <a:rPr lang="en-US" altLang="zh-CN" sz="2000" dirty="0">
                <a:latin typeface="Cambria" panose="02040503050406030204" pitchFamily="18" charset="0"/>
                <a:sym typeface="+mn-ea"/>
              </a:rPr>
              <a:t>consists of an integrated</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RFID-WSN 6LoWPAN network.</a:t>
            </a:r>
          </a:p>
          <a:p>
            <a:endParaRPr lang="en-US" altLang="zh-CN" sz="2000" dirty="0">
              <a:latin typeface="Cambria" panose="02040503050406030204" pitchFamily="18" charset="0"/>
              <a:sym typeface="+mn-ea"/>
            </a:endParaRPr>
          </a:p>
          <a:p>
            <a:r>
              <a:rPr lang="en-US" altLang="zh-CN" sz="2000" b="1" dirty="0">
                <a:solidFill>
                  <a:schemeClr val="accent4"/>
                </a:solidFill>
                <a:latin typeface="Cambria" panose="02040503050406030204" pitchFamily="18" charset="0"/>
                <a:sym typeface="+mn-ea"/>
              </a:rPr>
              <a:t>IoT Smart Gateway</a:t>
            </a:r>
            <a:r>
              <a:rPr lang="zh-CN" altLang="en-US" sz="2000" dirty="0">
                <a:solidFill>
                  <a:schemeClr val="accent4"/>
                </a:solidFill>
                <a:latin typeface="Cambria" panose="02040503050406030204" pitchFamily="18" charset="0"/>
                <a:sym typeface="+mn-ea"/>
              </a:rPr>
              <a:t> </a:t>
            </a:r>
            <a:r>
              <a:rPr lang="en-US" altLang="zh-CN" sz="2000" dirty="0">
                <a:latin typeface="Cambria" panose="02040503050406030204" pitchFamily="18" charset="0"/>
                <a:sym typeface="+mn-ea"/>
              </a:rPr>
              <a:t>represents the core of the proposed</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SHS. It is in charge of data collection and processing, system</a:t>
            </a:r>
            <a:r>
              <a:rPr lang="zh-CN" altLang="en-US" sz="2000" dirty="0">
                <a:latin typeface="Cambria" panose="02040503050406030204" pitchFamily="18" charset="0"/>
                <a:sym typeface="+mn-ea"/>
              </a:rPr>
              <a:t> </a:t>
            </a:r>
            <a:r>
              <a:rPr lang="en-US" altLang="zh-CN" sz="2000" dirty="0">
                <a:latin typeface="Cambria" panose="02040503050406030204" pitchFamily="18" charset="0"/>
                <a:sym typeface="+mn-ea"/>
              </a:rPr>
              <a:t>management, and service execution. Hence, </a:t>
            </a:r>
            <a:r>
              <a:rPr lang="en-US" altLang="zh-CN" sz="2000" b="1" dirty="0">
                <a:solidFill>
                  <a:srgbClr val="FF0000"/>
                </a:solidFill>
                <a:latin typeface="Cambria" panose="02040503050406030204" pitchFamily="18" charset="0"/>
                <a:sym typeface="+mn-ea"/>
              </a:rPr>
              <a:t>it controls the overall SHS behavior</a:t>
            </a:r>
            <a:r>
              <a:rPr lang="en-US" altLang="zh-CN" sz="2000" dirty="0">
                <a:latin typeface="Cambria" panose="02040503050406030204" pitchFamily="18" charset="0"/>
                <a:sym typeface="+mn-ea"/>
              </a:rPr>
              <a:t>.</a:t>
            </a:r>
            <a:endParaRPr lang="en-US" altLang="zh-CN" sz="2000" dirty="0">
              <a:latin typeface="Cambria" panose="02040503050406030204" pitchFamily="18" charset="0"/>
            </a:endParaRPr>
          </a:p>
          <a:p>
            <a:endParaRPr lang="en-US" altLang="zh-CN" sz="2000" dirty="0">
              <a:latin typeface="Cambria" panose="02040503050406030204" pitchFamily="18" charset="0"/>
              <a:sym typeface="+mn-ea"/>
            </a:endParaRPr>
          </a:p>
          <a:p>
            <a:endParaRPr lang="en-US" altLang="zh-CN" sz="2000" b="1" dirty="0">
              <a:solidFill>
                <a:srgbClr val="7030A0"/>
              </a:solidFill>
              <a:latin typeface="Cambria" panose="02040503050406030204" pitchFamily="18" charset="0"/>
            </a:endParaRPr>
          </a:p>
          <a:p>
            <a:endParaRPr lang="en-US" altLang="zh-CN" sz="2000" b="1" dirty="0">
              <a:solidFill>
                <a:srgbClr val="7030A0"/>
              </a:solidFill>
              <a:latin typeface="Cambria" panose="02040503050406030204" pitchFamily="18" charset="0"/>
            </a:endParaRPr>
          </a:p>
          <a:p>
            <a:endParaRPr lang="en-US" altLang="zh-CN" sz="2000" b="1" dirty="0">
              <a:solidFill>
                <a:srgbClr val="7030A0"/>
              </a:solidFill>
              <a:latin typeface="Cambria" panose="02040503050406030204" pitchFamily="18" charset="0"/>
            </a:endParaRPr>
          </a:p>
          <a:p>
            <a:r>
              <a:rPr lang="en-US" altLang="zh-CN" sz="2000" b="1" dirty="0">
                <a:solidFill>
                  <a:srgbClr val="7030A0"/>
                </a:solidFill>
                <a:latin typeface="Cambria" panose="02040503050406030204" pitchFamily="18" charset="0"/>
              </a:rPr>
              <a:t>User Interfaces</a:t>
            </a:r>
            <a:endParaRPr lang="en-US" altLang="zh-CN" sz="2000" dirty="0">
              <a:latin typeface="Cambria" panose="02040503050406030204" pitchFamily="18" charset="0"/>
              <a:sym typeface="+mn-ea"/>
            </a:endParaRPr>
          </a:p>
        </p:txBody>
      </p:sp>
      <p:pic>
        <p:nvPicPr>
          <p:cNvPr id="26" name="Picture 25" descr="A screenshot of a social media post&#10;&#10;Description automatically generated">
            <a:extLst>
              <a:ext uri="{FF2B5EF4-FFF2-40B4-BE49-F238E27FC236}">
                <a16:creationId xmlns:a16="http://schemas.microsoft.com/office/drawing/2014/main" id="{3FD8EB38-6638-014C-BAE5-6DD205362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763" y="3469341"/>
            <a:ext cx="9636213" cy="2635624"/>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E85E84B2-1EB9-E346-87F2-D4E594CB5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388" y="1469386"/>
            <a:ext cx="11627224" cy="4348488"/>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3F15B03F-3332-B44A-96DA-2B9E9E10B4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41" y="1386130"/>
            <a:ext cx="10511118" cy="48406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checkerboard(across)">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xit" presetSubtype="10" fill="hold" nodeType="clickEffect">
                                  <p:stCondLst>
                                    <p:cond delay="0"/>
                                  </p:stCondLst>
                                  <p:childTnLst>
                                    <p:animEffect transition="out" filter="checkerboard(across)">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xit" presetSubtype="21" fill="hold" nodeType="clickEffect">
                                  <p:stCondLst>
                                    <p:cond delay="0"/>
                                  </p:stCondLst>
                                  <p:childTnLst>
                                    <p:animEffect transition="out" filter="barn(inVertical)">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67564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BLE Beacons for Internet of Things Applications Survey, Challenges, and Opportunities</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0" name="副标题 2">
            <a:extLst>
              <a:ext uri="{FF2B5EF4-FFF2-40B4-BE49-F238E27FC236}">
                <a16:creationId xmlns:a16="http://schemas.microsoft.com/office/drawing/2014/main" id="{6B84CE4D-9A12-4305-839F-105AA694A6CF}"/>
              </a:ext>
            </a:extLst>
          </p:cNvPr>
          <p:cNvSpPr txBox="1">
            <a:spLocks/>
          </p:cNvSpPr>
          <p:nvPr/>
        </p:nvSpPr>
        <p:spPr>
          <a:xfrm>
            <a:off x="4012433" y="1923126"/>
            <a:ext cx="2754941"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285750" indent="-285750" algn="l">
              <a:lnSpc>
                <a:spcPct val="150000"/>
              </a:lnSpc>
              <a:buFont typeface="Arial" panose="020B0604020202020204" pitchFamily="34" charset="0"/>
              <a:buChar char="•"/>
            </a:pPr>
            <a:endParaRPr lang="en-US" sz="1800" dirty="0">
              <a:latin typeface="Times New Roman" panose="02020503050405090304" charset="0"/>
              <a:cs typeface="Times New Roman" panose="02020503050405090304" charset="0"/>
            </a:endParaRPr>
          </a:p>
        </p:txBody>
      </p:sp>
      <p:sp>
        <p:nvSpPr>
          <p:cNvPr id="2" name="Rectangle 1">
            <a:extLst>
              <a:ext uri="{FF2B5EF4-FFF2-40B4-BE49-F238E27FC236}">
                <a16:creationId xmlns:a16="http://schemas.microsoft.com/office/drawing/2014/main" id="{1F8E09C9-02B5-4C8C-8117-9BE2FC31DE39}"/>
              </a:ext>
            </a:extLst>
          </p:cNvPr>
          <p:cNvSpPr/>
          <p:nvPr/>
        </p:nvSpPr>
        <p:spPr>
          <a:xfrm>
            <a:off x="1524000" y="1193511"/>
            <a:ext cx="9665564" cy="612347"/>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Three BLE beacon IoT applications</a:t>
            </a:r>
          </a:p>
        </p:txBody>
      </p:sp>
      <p:sp>
        <p:nvSpPr>
          <p:cNvPr id="7" name="Rectangle 6">
            <a:extLst>
              <a:ext uri="{FF2B5EF4-FFF2-40B4-BE49-F238E27FC236}">
                <a16:creationId xmlns:a16="http://schemas.microsoft.com/office/drawing/2014/main" id="{AA15C2D3-DEBD-490D-AE67-736A68131FA1}"/>
              </a:ext>
            </a:extLst>
          </p:cNvPr>
          <p:cNvSpPr/>
          <p:nvPr/>
        </p:nvSpPr>
        <p:spPr>
          <a:xfrm>
            <a:off x="1785713" y="1800176"/>
            <a:ext cx="2593787" cy="1843453"/>
          </a:xfrm>
          <a:prstGeom prst="rect">
            <a:avLst/>
          </a:prstGeom>
        </p:spPr>
        <p:txBody>
          <a:bodyPr wrap="none">
            <a:spAutoFit/>
          </a:bodyPr>
          <a:lstStyle/>
          <a:p>
            <a:pPr>
              <a:lnSpc>
                <a:spcPct val="200000"/>
              </a:lnSpc>
            </a:pPr>
            <a:r>
              <a:rPr lang="en-US" sz="2000" dirty="0">
                <a:solidFill>
                  <a:srgbClr val="002060"/>
                </a:solidFill>
                <a:latin typeface="Cambria" panose="02040503050406030204" charset="0"/>
                <a:cs typeface="Times New Roman" panose="02020503050405090304" charset="0"/>
              </a:rPr>
              <a:t>1. Indoor localization</a:t>
            </a:r>
          </a:p>
          <a:p>
            <a:pPr>
              <a:lnSpc>
                <a:spcPct val="200000"/>
              </a:lnSpc>
            </a:pPr>
            <a:r>
              <a:rPr lang="en-US" sz="2000" dirty="0">
                <a:solidFill>
                  <a:srgbClr val="002060"/>
                </a:solidFill>
                <a:latin typeface="Cambria" panose="02040503050406030204" charset="0"/>
                <a:cs typeface="Times New Roman" panose="02020503050405090304" charset="0"/>
              </a:rPr>
              <a:t>2. Proximity detection</a:t>
            </a:r>
          </a:p>
          <a:p>
            <a:pPr>
              <a:lnSpc>
                <a:spcPct val="200000"/>
              </a:lnSpc>
            </a:pPr>
            <a:r>
              <a:rPr lang="en-US" sz="2000" dirty="0">
                <a:solidFill>
                  <a:srgbClr val="002060"/>
                </a:solidFill>
                <a:latin typeface="Cambria" panose="02040503050406030204" charset="0"/>
                <a:cs typeface="Times New Roman" panose="02020503050405090304" charset="0"/>
              </a:rPr>
              <a:t>3. Activity sensing</a:t>
            </a:r>
          </a:p>
        </p:txBody>
      </p:sp>
      <p:sp>
        <p:nvSpPr>
          <p:cNvPr id="14" name="Rectangle 13">
            <a:extLst>
              <a:ext uri="{FF2B5EF4-FFF2-40B4-BE49-F238E27FC236}">
                <a16:creationId xmlns:a16="http://schemas.microsoft.com/office/drawing/2014/main" id="{B6B03D89-B7F9-4AF8-A122-0DC929F2F6B2}"/>
              </a:ext>
            </a:extLst>
          </p:cNvPr>
          <p:cNvSpPr/>
          <p:nvPr/>
        </p:nvSpPr>
        <p:spPr>
          <a:xfrm>
            <a:off x="1524000" y="1806223"/>
            <a:ext cx="6141297" cy="612347"/>
          </a:xfrm>
          <a:prstGeom prst="rect">
            <a:avLst/>
          </a:prstGeom>
        </p:spPr>
        <p:txBody>
          <a:bodyPr wrap="non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Two BLE protocols and the signal characteristics</a:t>
            </a:r>
          </a:p>
        </p:txBody>
      </p:sp>
      <p:sp>
        <p:nvSpPr>
          <p:cNvPr id="15" name="Rectangle 14">
            <a:extLst>
              <a:ext uri="{FF2B5EF4-FFF2-40B4-BE49-F238E27FC236}">
                <a16:creationId xmlns:a16="http://schemas.microsoft.com/office/drawing/2014/main" id="{C8C6C336-7488-4F77-8915-E8B7F9A02260}"/>
              </a:ext>
            </a:extLst>
          </p:cNvPr>
          <p:cNvSpPr/>
          <p:nvPr/>
        </p:nvSpPr>
        <p:spPr>
          <a:xfrm>
            <a:off x="1785713" y="2399756"/>
            <a:ext cx="2716513" cy="1227900"/>
          </a:xfrm>
          <a:prstGeom prst="rect">
            <a:avLst/>
          </a:prstGeom>
        </p:spPr>
        <p:txBody>
          <a:bodyPr wrap="none">
            <a:spAutoFit/>
          </a:bodyPr>
          <a:lstStyle/>
          <a:p>
            <a:pPr>
              <a:lnSpc>
                <a:spcPct val="200000"/>
              </a:lnSpc>
            </a:pPr>
            <a:r>
              <a:rPr lang="en-US" sz="2000" dirty="0">
                <a:solidFill>
                  <a:srgbClr val="002060"/>
                </a:solidFill>
                <a:latin typeface="Cambria" panose="02040503050406030204" charset="0"/>
                <a:cs typeface="Times New Roman" panose="02020503050405090304" charset="0"/>
              </a:rPr>
              <a:t>1. iBeacon by Apple</a:t>
            </a:r>
          </a:p>
          <a:p>
            <a:pPr>
              <a:lnSpc>
                <a:spcPct val="200000"/>
              </a:lnSpc>
            </a:pPr>
            <a:r>
              <a:rPr lang="en-US" sz="2000" dirty="0">
                <a:solidFill>
                  <a:srgbClr val="002060"/>
                </a:solidFill>
                <a:latin typeface="Cambria" panose="02040503050406030204" charset="0"/>
                <a:cs typeface="Times New Roman" panose="02020503050405090304" charset="0"/>
              </a:rPr>
              <a:t>2. </a:t>
            </a:r>
            <a:r>
              <a:rPr lang="en-US" sz="2000" dirty="0" err="1">
                <a:solidFill>
                  <a:srgbClr val="002060"/>
                </a:solidFill>
                <a:latin typeface="Cambria" panose="02040503050406030204" charset="0"/>
                <a:cs typeface="Times New Roman" panose="02020503050405090304" charset="0"/>
              </a:rPr>
              <a:t>Eddystone</a:t>
            </a:r>
            <a:r>
              <a:rPr lang="en-US" sz="2000" dirty="0">
                <a:solidFill>
                  <a:srgbClr val="002060"/>
                </a:solidFill>
                <a:latin typeface="Cambria" panose="02040503050406030204" charset="0"/>
                <a:cs typeface="Times New Roman" panose="02020503050405090304" charset="0"/>
              </a:rPr>
              <a:t> by Google</a:t>
            </a:r>
          </a:p>
        </p:txBody>
      </p:sp>
      <p:pic>
        <p:nvPicPr>
          <p:cNvPr id="16" name="Picture 15">
            <a:extLst>
              <a:ext uri="{FF2B5EF4-FFF2-40B4-BE49-F238E27FC236}">
                <a16:creationId xmlns:a16="http://schemas.microsoft.com/office/drawing/2014/main" id="{F70D7399-2421-4D00-9676-2AA2B7298150}"/>
              </a:ext>
            </a:extLst>
          </p:cNvPr>
          <p:cNvPicPr>
            <a:picLocks noChangeAspect="1"/>
          </p:cNvPicPr>
          <p:nvPr/>
        </p:nvPicPr>
        <p:blipFill>
          <a:blip r:embed="rId5"/>
          <a:stretch>
            <a:fillRect/>
          </a:stretch>
        </p:blipFill>
        <p:spPr>
          <a:xfrm>
            <a:off x="4763939" y="2843047"/>
            <a:ext cx="4900085" cy="2286198"/>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F356ED3-1C96-4B96-AD96-98B7301F9855}"/>
                  </a:ext>
                </a:extLst>
              </p:cNvPr>
              <p:cNvSpPr/>
              <p:nvPr/>
            </p:nvSpPr>
            <p:spPr>
              <a:xfrm>
                <a:off x="4763939" y="2051316"/>
                <a:ext cx="4456541" cy="870431"/>
              </a:xfrm>
              <a:prstGeom prst="rect">
                <a:avLst/>
              </a:prstGeom>
            </p:spPr>
            <p:txBody>
              <a:bodyPr wrap="none">
                <a:spAutoFit/>
              </a:bodyPr>
              <a:lstStyle/>
              <a:p>
                <a:pPr>
                  <a:lnSpc>
                    <a:spcPct val="200000"/>
                  </a:lnSpc>
                </a:pPr>
                <a:r>
                  <a:rPr lang="en-US" altLang="zh-CN" sz="2000" dirty="0">
                    <a:solidFill>
                      <a:srgbClr val="002060"/>
                    </a:solidFill>
                    <a:latin typeface="Cambria" panose="02040503050406030204" charset="0"/>
                    <a:cs typeface="Times New Roman" panose="02020503050405090304" charset="0"/>
                  </a:rPr>
                  <a:t>RSS (received signal strength) = </a:t>
                </a:r>
                <a14:m>
                  <m:oMath xmlns:m="http://schemas.openxmlformats.org/officeDocument/2006/math">
                    <m:sSub>
                      <m:sSubPr>
                        <m:ctrlPr>
                          <a:rPr lang="en-US" altLang="zh-CN" sz="2000" i="1">
                            <a:solidFill>
                              <a:srgbClr val="002060"/>
                            </a:solidFill>
                            <a:latin typeface="Cambria Math" panose="02040503050406030204" pitchFamily="18" charset="0"/>
                            <a:cs typeface="Times New Roman" panose="02020503050405090304" charset="0"/>
                          </a:rPr>
                        </m:ctrlPr>
                      </m:sSubPr>
                      <m:e>
                        <m:r>
                          <a:rPr lang="en-US" altLang="zh-CN" sz="2000">
                            <a:solidFill>
                              <a:srgbClr val="002060"/>
                            </a:solidFill>
                            <a:latin typeface="Cambria Math" panose="02040503050406030204" pitchFamily="18" charset="0"/>
                            <a:cs typeface="Times New Roman" panose="02020503050405090304" charset="0"/>
                          </a:rPr>
                          <m:t>𝑃</m:t>
                        </m:r>
                      </m:e>
                      <m:sub>
                        <m:r>
                          <a:rPr lang="en-US" altLang="zh-CN" sz="2000">
                            <a:solidFill>
                              <a:srgbClr val="002060"/>
                            </a:solidFill>
                            <a:latin typeface="Cambria Math" panose="02040503050406030204" pitchFamily="18" charset="0"/>
                            <a:cs typeface="Times New Roman" panose="02020503050405090304" charset="0"/>
                          </a:rPr>
                          <m:t>𝑟</m:t>
                        </m:r>
                      </m:sub>
                    </m:sSub>
                    <m:r>
                      <a:rPr lang="en-US" altLang="zh-CN" sz="2000">
                        <a:solidFill>
                          <a:srgbClr val="002060"/>
                        </a:solidFill>
                        <a:latin typeface="Cambria Math" panose="02040503050406030204" pitchFamily="18" charset="0"/>
                        <a:cs typeface="Times New Roman" panose="02020503050405090304" charset="0"/>
                      </a:rPr>
                      <m:t>∝</m:t>
                    </m:r>
                    <m:f>
                      <m:fPr>
                        <m:ctrlPr>
                          <a:rPr lang="en-US" altLang="zh-CN" sz="2000" i="1">
                            <a:solidFill>
                              <a:srgbClr val="002060"/>
                            </a:solidFill>
                            <a:latin typeface="Cambria Math" panose="02040503050406030204" pitchFamily="18" charset="0"/>
                            <a:cs typeface="Times New Roman" panose="02020503050405090304" charset="0"/>
                          </a:rPr>
                        </m:ctrlPr>
                      </m:fPr>
                      <m:num>
                        <m:r>
                          <a:rPr lang="en-US" altLang="zh-CN" sz="2000">
                            <a:solidFill>
                              <a:srgbClr val="002060"/>
                            </a:solidFill>
                            <a:latin typeface="Cambria Math" panose="02040503050406030204" pitchFamily="18" charset="0"/>
                            <a:cs typeface="Times New Roman" panose="02020503050405090304" charset="0"/>
                          </a:rPr>
                          <m:t>1</m:t>
                        </m:r>
                      </m:num>
                      <m:den>
                        <m:sSup>
                          <m:sSupPr>
                            <m:ctrlPr>
                              <a:rPr lang="en-US" altLang="zh-CN" sz="2000" i="1">
                                <a:solidFill>
                                  <a:srgbClr val="002060"/>
                                </a:solidFill>
                                <a:latin typeface="Cambria Math" panose="02040503050406030204" pitchFamily="18" charset="0"/>
                                <a:cs typeface="Times New Roman" panose="02020503050405090304" charset="0"/>
                              </a:rPr>
                            </m:ctrlPr>
                          </m:sSupPr>
                          <m:e>
                            <m:r>
                              <a:rPr lang="en-US" altLang="zh-CN" sz="2000">
                                <a:solidFill>
                                  <a:srgbClr val="002060"/>
                                </a:solidFill>
                                <a:latin typeface="Cambria Math" panose="02040503050406030204" pitchFamily="18" charset="0"/>
                                <a:cs typeface="Times New Roman" panose="02020503050405090304" charset="0"/>
                              </a:rPr>
                              <m:t>𝑑</m:t>
                            </m:r>
                          </m:e>
                          <m:sup>
                            <m:r>
                              <a:rPr lang="zh-CN" altLang="en-US" sz="2000">
                                <a:solidFill>
                                  <a:srgbClr val="002060"/>
                                </a:solidFill>
                                <a:latin typeface="Cambria Math" panose="02040503050406030204" pitchFamily="18" charset="0"/>
                                <a:cs typeface="Times New Roman" panose="02020503050405090304" charset="0"/>
                              </a:rPr>
                              <m:t>𝛼</m:t>
                            </m:r>
                          </m:sup>
                        </m:sSup>
                      </m:den>
                    </m:f>
                  </m:oMath>
                </a14:m>
                <a:endParaRPr lang="en-US" sz="2000" dirty="0">
                  <a:solidFill>
                    <a:srgbClr val="002060"/>
                  </a:solidFill>
                  <a:latin typeface="Cambria" panose="02040503050406030204" charset="0"/>
                  <a:cs typeface="Times New Roman" panose="02020503050405090304" charset="0"/>
                </a:endParaRPr>
              </a:p>
            </p:txBody>
          </p:sp>
        </mc:Choice>
        <mc:Fallback xmlns="">
          <p:sp>
            <p:nvSpPr>
              <p:cNvPr id="17" name="Rectangle 16">
                <a:extLst>
                  <a:ext uri="{FF2B5EF4-FFF2-40B4-BE49-F238E27FC236}">
                    <a16:creationId xmlns:a16="http://schemas.microsoft.com/office/drawing/2014/main" id="{FF356ED3-1C96-4B96-AD96-98B7301F9855}"/>
                  </a:ext>
                </a:extLst>
              </p:cNvPr>
              <p:cNvSpPr>
                <a:spLocks noRot="1" noChangeAspect="1" noMove="1" noResize="1" noEditPoints="1" noAdjustHandles="1" noChangeArrowheads="1" noChangeShapeType="1" noTextEdit="1"/>
              </p:cNvSpPr>
              <p:nvPr/>
            </p:nvSpPr>
            <p:spPr>
              <a:xfrm>
                <a:off x="4763939" y="2051316"/>
                <a:ext cx="4456541" cy="870431"/>
              </a:xfrm>
              <a:prstGeom prst="rect">
                <a:avLst/>
              </a:prstGeom>
              <a:blipFill>
                <a:blip r:embed="rId6"/>
                <a:stretch>
                  <a:fillRect l="-1366" b="-352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D272BAD-284B-4744-BBE6-A4BCCF934E71}"/>
              </a:ext>
            </a:extLst>
          </p:cNvPr>
          <p:cNvSpPr/>
          <p:nvPr/>
        </p:nvSpPr>
        <p:spPr>
          <a:xfrm>
            <a:off x="5389903" y="4905147"/>
            <a:ext cx="4186176" cy="508344"/>
          </a:xfrm>
          <a:prstGeom prst="rect">
            <a:avLst/>
          </a:prstGeom>
        </p:spPr>
        <p:txBody>
          <a:bodyPr wrap="square">
            <a:spAutoFit/>
          </a:bodyPr>
          <a:lstStyle/>
          <a:p>
            <a:pPr>
              <a:lnSpc>
                <a:spcPct val="200000"/>
              </a:lnSpc>
            </a:pPr>
            <a:r>
              <a:rPr lang="en-US" sz="1600" i="1" dirty="0">
                <a:solidFill>
                  <a:srgbClr val="002060"/>
                </a:solidFill>
                <a:latin typeface="Cambria" panose="02040503050406030204" charset="0"/>
                <a:cs typeface="Times New Roman" panose="02020503050405090304" charset="0"/>
              </a:rPr>
              <a:t>Plot of BLE beacon RSS in a dense environment</a:t>
            </a:r>
          </a:p>
        </p:txBody>
      </p:sp>
      <p:sp>
        <p:nvSpPr>
          <p:cNvPr id="19" name="Rectangle 18">
            <a:extLst>
              <a:ext uri="{FF2B5EF4-FFF2-40B4-BE49-F238E27FC236}">
                <a16:creationId xmlns:a16="http://schemas.microsoft.com/office/drawing/2014/main" id="{B8845568-E35E-431B-B7E8-A82E5356FD0D}"/>
              </a:ext>
            </a:extLst>
          </p:cNvPr>
          <p:cNvSpPr/>
          <p:nvPr/>
        </p:nvSpPr>
        <p:spPr>
          <a:xfrm>
            <a:off x="1524000" y="2375504"/>
            <a:ext cx="3956211" cy="612347"/>
          </a:xfrm>
          <a:prstGeom prst="rect">
            <a:avLst/>
          </a:prstGeom>
        </p:spPr>
        <p:txBody>
          <a:bodyPr wrap="non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BLE beacon hardware choices</a:t>
            </a:r>
          </a:p>
        </p:txBody>
      </p:sp>
      <p:pic>
        <p:nvPicPr>
          <p:cNvPr id="20" name="Picture 19">
            <a:extLst>
              <a:ext uri="{FF2B5EF4-FFF2-40B4-BE49-F238E27FC236}">
                <a16:creationId xmlns:a16="http://schemas.microsoft.com/office/drawing/2014/main" id="{9AB4CA43-6E56-45ED-B509-272F3AE88F69}"/>
              </a:ext>
            </a:extLst>
          </p:cNvPr>
          <p:cNvPicPr>
            <a:picLocks noChangeAspect="1"/>
          </p:cNvPicPr>
          <p:nvPr/>
        </p:nvPicPr>
        <p:blipFill>
          <a:blip r:embed="rId7"/>
          <a:stretch>
            <a:fillRect/>
          </a:stretch>
        </p:blipFill>
        <p:spPr>
          <a:xfrm>
            <a:off x="1576890" y="1359975"/>
            <a:ext cx="9038219" cy="4839243"/>
          </a:xfrm>
          <a:prstGeom prst="rect">
            <a:avLst/>
          </a:prstGeom>
        </p:spPr>
      </p:pic>
      <p:sp>
        <p:nvSpPr>
          <p:cNvPr id="23" name="Rectangle 22">
            <a:extLst>
              <a:ext uri="{FF2B5EF4-FFF2-40B4-BE49-F238E27FC236}">
                <a16:creationId xmlns:a16="http://schemas.microsoft.com/office/drawing/2014/main" id="{0AE35249-E2CD-4774-B550-2F3E1E407469}"/>
              </a:ext>
            </a:extLst>
          </p:cNvPr>
          <p:cNvSpPr/>
          <p:nvPr/>
        </p:nvSpPr>
        <p:spPr>
          <a:xfrm>
            <a:off x="1524000" y="3032527"/>
            <a:ext cx="9594729" cy="612347"/>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How the software and system for BLE beacons account for practical issues</a:t>
            </a:r>
          </a:p>
        </p:txBody>
      </p:sp>
      <p:sp>
        <p:nvSpPr>
          <p:cNvPr id="24" name="Rectangle 23">
            <a:extLst>
              <a:ext uri="{FF2B5EF4-FFF2-40B4-BE49-F238E27FC236}">
                <a16:creationId xmlns:a16="http://schemas.microsoft.com/office/drawing/2014/main" id="{19CBE437-EDD1-4A2A-8549-264D0AEAC539}"/>
              </a:ext>
            </a:extLst>
          </p:cNvPr>
          <p:cNvSpPr/>
          <p:nvPr/>
        </p:nvSpPr>
        <p:spPr>
          <a:xfrm>
            <a:off x="1923511" y="3693130"/>
            <a:ext cx="2752484" cy="2459006"/>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1. Battery monitoring</a:t>
            </a:r>
          </a:p>
          <a:p>
            <a:pPr>
              <a:lnSpc>
                <a:spcPct val="200000"/>
              </a:lnSpc>
            </a:pPr>
            <a:r>
              <a:rPr lang="en-US" sz="2000" dirty="0">
                <a:solidFill>
                  <a:srgbClr val="002060"/>
                </a:solidFill>
                <a:latin typeface="Cambria" panose="02040503050406030204" charset="0"/>
                <a:cs typeface="Times New Roman" panose="02020503050405090304" charset="0"/>
              </a:rPr>
              <a:t>2. Distance estimation</a:t>
            </a:r>
          </a:p>
          <a:p>
            <a:pPr>
              <a:lnSpc>
                <a:spcPct val="200000"/>
              </a:lnSpc>
            </a:pPr>
            <a:r>
              <a:rPr lang="en-US" sz="2000" dirty="0">
                <a:solidFill>
                  <a:srgbClr val="002060"/>
                </a:solidFill>
                <a:latin typeface="Cambria" panose="02040503050406030204" charset="0"/>
                <a:cs typeface="Times New Roman" panose="02020503050405090304" charset="0"/>
              </a:rPr>
              <a:t>3. Security issues      </a:t>
            </a:r>
          </a:p>
          <a:p>
            <a:pPr>
              <a:lnSpc>
                <a:spcPct val="200000"/>
              </a:lnSpc>
            </a:pPr>
            <a:r>
              <a:rPr lang="en-US" sz="2000" dirty="0">
                <a:solidFill>
                  <a:srgbClr val="002060"/>
                </a:solidFill>
                <a:latin typeface="Cambria" panose="02040503050406030204" charset="0"/>
                <a:cs typeface="Times New Roman" panose="02020503050405090304" charset="0"/>
              </a:rPr>
              <a:t>4. System scalability </a:t>
            </a:r>
          </a:p>
        </p:txBody>
      </p:sp>
      <p:sp>
        <p:nvSpPr>
          <p:cNvPr id="25" name="Rectangle 24">
            <a:extLst>
              <a:ext uri="{FF2B5EF4-FFF2-40B4-BE49-F238E27FC236}">
                <a16:creationId xmlns:a16="http://schemas.microsoft.com/office/drawing/2014/main" id="{9C2BF197-62D1-4DAB-B344-177558A928B8}"/>
              </a:ext>
            </a:extLst>
          </p:cNvPr>
          <p:cNvSpPr/>
          <p:nvPr/>
        </p:nvSpPr>
        <p:spPr>
          <a:xfrm>
            <a:off x="1524000" y="3601832"/>
            <a:ext cx="6043642" cy="612347"/>
          </a:xfrm>
          <a:prstGeom prst="rect">
            <a:avLst/>
          </a:prstGeom>
        </p:spPr>
        <p:txBody>
          <a:bodyPr wrap="non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Existing challenges for BLE beacon applications</a:t>
            </a:r>
          </a:p>
        </p:txBody>
      </p:sp>
      <p:sp>
        <p:nvSpPr>
          <p:cNvPr id="26" name="Rectangle 25">
            <a:extLst>
              <a:ext uri="{FF2B5EF4-FFF2-40B4-BE49-F238E27FC236}">
                <a16:creationId xmlns:a16="http://schemas.microsoft.com/office/drawing/2014/main" id="{B28CE4F2-A953-40E9-8090-9799987168BC}"/>
              </a:ext>
            </a:extLst>
          </p:cNvPr>
          <p:cNvSpPr/>
          <p:nvPr/>
        </p:nvSpPr>
        <p:spPr>
          <a:xfrm>
            <a:off x="1911570" y="4330430"/>
            <a:ext cx="7374625" cy="1227900"/>
          </a:xfrm>
          <a:prstGeom prst="rect">
            <a:avLst/>
          </a:prstGeom>
        </p:spPr>
        <p:txBody>
          <a:bodyPr wrap="square">
            <a:spAutoFit/>
          </a:bodyPr>
          <a:lstStyle/>
          <a:p>
            <a:pPr>
              <a:lnSpc>
                <a:spcPct val="200000"/>
              </a:lnSpc>
            </a:pPr>
            <a:r>
              <a:rPr lang="en-US" sz="2000" dirty="0">
                <a:solidFill>
                  <a:srgbClr val="002060"/>
                </a:solidFill>
                <a:latin typeface="Cambria" panose="02040503050406030204" charset="0"/>
                <a:cs typeface="Times New Roman" panose="02020503050405090304" charset="0"/>
              </a:rPr>
              <a:t>1. Incompatible protocols   </a:t>
            </a:r>
          </a:p>
          <a:p>
            <a:pPr>
              <a:lnSpc>
                <a:spcPct val="200000"/>
              </a:lnSpc>
            </a:pPr>
            <a:r>
              <a:rPr lang="en-US" sz="2000" dirty="0">
                <a:solidFill>
                  <a:srgbClr val="002060"/>
                </a:solidFill>
                <a:latin typeface="Cambria" panose="02040503050406030204" charset="0"/>
                <a:cs typeface="Times New Roman" panose="02020503050405090304" charset="0"/>
              </a:rPr>
              <a:t>2. Insufficient hardware technologies</a:t>
            </a:r>
          </a:p>
        </p:txBody>
      </p:sp>
    </p:spTree>
    <p:extLst>
      <p:ext uri="{BB962C8B-B14F-4D97-AF65-F5344CB8AC3E}">
        <p14:creationId xmlns:p14="http://schemas.microsoft.com/office/powerpoint/2010/main" val="277064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500"/>
                                        <p:tgtEl>
                                          <p:spTgt spid="7"/>
                                        </p:tgtEl>
                                      </p:cBhvr>
                                    </p:animEffect>
                                    <p:anim calcmode="lin" valueType="num">
                                      <p:cBhvr>
                                        <p:cTn id="21" dur="500"/>
                                        <p:tgtEl>
                                          <p:spTgt spid="7"/>
                                        </p:tgtEl>
                                        <p:attrNameLst>
                                          <p:attrName>ppt_x</p:attrName>
                                        </p:attrNameLst>
                                      </p:cBhvr>
                                      <p:tavLst>
                                        <p:tav tm="0">
                                          <p:val>
                                            <p:strVal val="ppt_x"/>
                                          </p:val>
                                        </p:tav>
                                        <p:tav tm="100000">
                                          <p:val>
                                            <p:strVal val="ppt_x"/>
                                          </p:val>
                                        </p:tav>
                                      </p:tavLst>
                                    </p:anim>
                                    <p:anim calcmode="lin" valueType="num">
                                      <p:cBhvr>
                                        <p:cTn id="22" dur="500"/>
                                        <p:tgtEl>
                                          <p:spTgt spid="7"/>
                                        </p:tgtEl>
                                        <p:attrNameLst>
                                          <p:attrName>ppt_y</p:attrName>
                                        </p:attrNameLst>
                                      </p:cBhvr>
                                      <p:tavLst>
                                        <p:tav tm="0">
                                          <p:val>
                                            <p:strVal val="ppt_y"/>
                                          </p:val>
                                        </p:tav>
                                        <p:tav tm="100000">
                                          <p:val>
                                            <p:strVal val="ppt_y+.1"/>
                                          </p:val>
                                        </p:tav>
                                      </p:tavLst>
                                    </p:anim>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anim calcmode="lin" valueType="num">
                                      <p:cBhvr>
                                        <p:cTn id="43" dur="500" fill="hold"/>
                                        <p:tgtEl>
                                          <p:spTgt spid="17"/>
                                        </p:tgtEl>
                                        <p:attrNameLst>
                                          <p:attrName>ppt_x</p:attrName>
                                        </p:attrNameLst>
                                      </p:cBhvr>
                                      <p:tavLst>
                                        <p:tav tm="0">
                                          <p:val>
                                            <p:strVal val="#ppt_x"/>
                                          </p:val>
                                        </p:tav>
                                        <p:tav tm="100000">
                                          <p:val>
                                            <p:strVal val="#ppt_x"/>
                                          </p:val>
                                        </p:tav>
                                      </p:tavLst>
                                    </p:anim>
                                    <p:anim calcmode="lin" valueType="num">
                                      <p:cBhvr>
                                        <p:cTn id="4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anim calcmode="lin" valueType="num">
                                      <p:cBhvr>
                                        <p:cTn id="55" dur="500" fill="hold"/>
                                        <p:tgtEl>
                                          <p:spTgt spid="18"/>
                                        </p:tgtEl>
                                        <p:attrNameLst>
                                          <p:attrName>ppt_x</p:attrName>
                                        </p:attrNameLst>
                                      </p:cBhvr>
                                      <p:tavLst>
                                        <p:tav tm="0">
                                          <p:val>
                                            <p:strVal val="#ppt_x"/>
                                          </p:val>
                                        </p:tav>
                                        <p:tav tm="100000">
                                          <p:val>
                                            <p:strVal val="#ppt_x"/>
                                          </p:val>
                                        </p:tav>
                                      </p:tavLst>
                                    </p:anim>
                                    <p:anim calcmode="lin" valueType="num">
                                      <p:cBhvr>
                                        <p:cTn id="5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xit" presetSubtype="0" fill="hold" grpId="1" nodeType="clickEffect">
                                  <p:stCondLst>
                                    <p:cond delay="0"/>
                                  </p:stCondLst>
                                  <p:childTnLst>
                                    <p:animEffect transition="out" filter="fade">
                                      <p:cBhvr>
                                        <p:cTn id="60" dur="500"/>
                                        <p:tgtEl>
                                          <p:spTgt spid="17"/>
                                        </p:tgtEl>
                                      </p:cBhvr>
                                    </p:animEffect>
                                    <p:anim calcmode="lin" valueType="num">
                                      <p:cBhvr>
                                        <p:cTn id="61" dur="500"/>
                                        <p:tgtEl>
                                          <p:spTgt spid="17"/>
                                        </p:tgtEl>
                                        <p:attrNameLst>
                                          <p:attrName>ppt_x</p:attrName>
                                        </p:attrNameLst>
                                      </p:cBhvr>
                                      <p:tavLst>
                                        <p:tav tm="0">
                                          <p:val>
                                            <p:strVal val="ppt_x"/>
                                          </p:val>
                                        </p:tav>
                                        <p:tav tm="100000">
                                          <p:val>
                                            <p:strVal val="ppt_x"/>
                                          </p:val>
                                        </p:tav>
                                      </p:tavLst>
                                    </p:anim>
                                    <p:anim calcmode="lin" valueType="num">
                                      <p:cBhvr>
                                        <p:cTn id="62" dur="500"/>
                                        <p:tgtEl>
                                          <p:spTgt spid="17"/>
                                        </p:tgtEl>
                                        <p:attrNameLst>
                                          <p:attrName>ppt_y</p:attrName>
                                        </p:attrNameLst>
                                      </p:cBhvr>
                                      <p:tavLst>
                                        <p:tav tm="0">
                                          <p:val>
                                            <p:strVal val="ppt_y"/>
                                          </p:val>
                                        </p:tav>
                                        <p:tav tm="100000">
                                          <p:val>
                                            <p:strVal val="ppt_y+.1"/>
                                          </p:val>
                                        </p:tav>
                                      </p:tavLst>
                                    </p:anim>
                                    <p:set>
                                      <p:cBhvr>
                                        <p:cTn id="63" dur="1" fill="hold">
                                          <p:stCondLst>
                                            <p:cond delay="499"/>
                                          </p:stCondLst>
                                        </p:cTn>
                                        <p:tgtEl>
                                          <p:spTgt spid="17"/>
                                        </p:tgtEl>
                                        <p:attrNameLst>
                                          <p:attrName>style.visibility</p:attrName>
                                        </p:attrNameLst>
                                      </p:cBhvr>
                                      <p:to>
                                        <p:strVal val="hidden"/>
                                      </p:to>
                                    </p:set>
                                  </p:childTnLst>
                                </p:cTn>
                              </p:par>
                              <p:par>
                                <p:cTn id="64" presetID="42" presetClass="exit" presetSubtype="0" fill="hold" nodeType="withEffect">
                                  <p:stCondLst>
                                    <p:cond delay="0"/>
                                  </p:stCondLst>
                                  <p:childTnLst>
                                    <p:animEffect transition="out" filter="fade">
                                      <p:cBhvr>
                                        <p:cTn id="65" dur="500"/>
                                        <p:tgtEl>
                                          <p:spTgt spid="16"/>
                                        </p:tgtEl>
                                      </p:cBhvr>
                                    </p:animEffect>
                                    <p:anim calcmode="lin" valueType="num">
                                      <p:cBhvr>
                                        <p:cTn id="66" dur="500"/>
                                        <p:tgtEl>
                                          <p:spTgt spid="16"/>
                                        </p:tgtEl>
                                        <p:attrNameLst>
                                          <p:attrName>ppt_x</p:attrName>
                                        </p:attrNameLst>
                                      </p:cBhvr>
                                      <p:tavLst>
                                        <p:tav tm="0">
                                          <p:val>
                                            <p:strVal val="ppt_x"/>
                                          </p:val>
                                        </p:tav>
                                        <p:tav tm="100000">
                                          <p:val>
                                            <p:strVal val="ppt_x"/>
                                          </p:val>
                                        </p:tav>
                                      </p:tavLst>
                                    </p:anim>
                                    <p:anim calcmode="lin" valueType="num">
                                      <p:cBhvr>
                                        <p:cTn id="67" dur="500"/>
                                        <p:tgtEl>
                                          <p:spTgt spid="16"/>
                                        </p:tgtEl>
                                        <p:attrNameLst>
                                          <p:attrName>ppt_y</p:attrName>
                                        </p:attrNameLst>
                                      </p:cBhvr>
                                      <p:tavLst>
                                        <p:tav tm="0">
                                          <p:val>
                                            <p:strVal val="ppt_y"/>
                                          </p:val>
                                        </p:tav>
                                        <p:tav tm="100000">
                                          <p:val>
                                            <p:strVal val="ppt_y+.1"/>
                                          </p:val>
                                        </p:tav>
                                      </p:tavLst>
                                    </p:anim>
                                    <p:set>
                                      <p:cBhvr>
                                        <p:cTn id="68" dur="1" fill="hold">
                                          <p:stCondLst>
                                            <p:cond delay="499"/>
                                          </p:stCondLst>
                                        </p:cTn>
                                        <p:tgtEl>
                                          <p:spTgt spid="16"/>
                                        </p:tgtEl>
                                        <p:attrNameLst>
                                          <p:attrName>style.visibility</p:attrName>
                                        </p:attrNameLst>
                                      </p:cBhvr>
                                      <p:to>
                                        <p:strVal val="hidden"/>
                                      </p:to>
                                    </p:set>
                                  </p:childTnLst>
                                </p:cTn>
                              </p:par>
                              <p:par>
                                <p:cTn id="69" presetID="42" presetClass="exit" presetSubtype="0" fill="hold" grpId="1" nodeType="withEffect">
                                  <p:stCondLst>
                                    <p:cond delay="0"/>
                                  </p:stCondLst>
                                  <p:childTnLst>
                                    <p:animEffect transition="out" filter="fade">
                                      <p:cBhvr>
                                        <p:cTn id="70" dur="500"/>
                                        <p:tgtEl>
                                          <p:spTgt spid="18"/>
                                        </p:tgtEl>
                                      </p:cBhvr>
                                    </p:animEffect>
                                    <p:anim calcmode="lin" valueType="num">
                                      <p:cBhvr>
                                        <p:cTn id="71" dur="500"/>
                                        <p:tgtEl>
                                          <p:spTgt spid="18"/>
                                        </p:tgtEl>
                                        <p:attrNameLst>
                                          <p:attrName>ppt_x</p:attrName>
                                        </p:attrNameLst>
                                      </p:cBhvr>
                                      <p:tavLst>
                                        <p:tav tm="0">
                                          <p:val>
                                            <p:strVal val="ppt_x"/>
                                          </p:val>
                                        </p:tav>
                                        <p:tav tm="100000">
                                          <p:val>
                                            <p:strVal val="ppt_x"/>
                                          </p:val>
                                        </p:tav>
                                      </p:tavLst>
                                    </p:anim>
                                    <p:anim calcmode="lin" valueType="num">
                                      <p:cBhvr>
                                        <p:cTn id="72" dur="500"/>
                                        <p:tgtEl>
                                          <p:spTgt spid="18"/>
                                        </p:tgtEl>
                                        <p:attrNameLst>
                                          <p:attrName>ppt_y</p:attrName>
                                        </p:attrNameLst>
                                      </p:cBhvr>
                                      <p:tavLst>
                                        <p:tav tm="0">
                                          <p:val>
                                            <p:strVal val="ppt_y"/>
                                          </p:val>
                                        </p:tav>
                                        <p:tav tm="100000">
                                          <p:val>
                                            <p:strVal val="ppt_y+.1"/>
                                          </p:val>
                                        </p:tav>
                                      </p:tavLst>
                                    </p:anim>
                                    <p:set>
                                      <p:cBhvr>
                                        <p:cTn id="73" dur="1" fill="hold">
                                          <p:stCondLst>
                                            <p:cond delay="499"/>
                                          </p:stCondLst>
                                        </p:cTn>
                                        <p:tgtEl>
                                          <p:spTgt spid="18"/>
                                        </p:tgtEl>
                                        <p:attrNameLst>
                                          <p:attrName>style.visibility</p:attrName>
                                        </p:attrNameLst>
                                      </p:cBhvr>
                                      <p:to>
                                        <p:strVal val="hidden"/>
                                      </p:to>
                                    </p:set>
                                  </p:childTnLst>
                                </p:cTn>
                              </p:par>
                              <p:par>
                                <p:cTn id="74" presetID="42" presetClass="exit" presetSubtype="0" fill="hold" grpId="1" nodeType="withEffect">
                                  <p:stCondLst>
                                    <p:cond delay="0"/>
                                  </p:stCondLst>
                                  <p:childTnLst>
                                    <p:animEffect transition="out" filter="fade">
                                      <p:cBhvr>
                                        <p:cTn id="75" dur="500"/>
                                        <p:tgtEl>
                                          <p:spTgt spid="15"/>
                                        </p:tgtEl>
                                      </p:cBhvr>
                                    </p:animEffect>
                                    <p:anim calcmode="lin" valueType="num">
                                      <p:cBhvr>
                                        <p:cTn id="76" dur="500"/>
                                        <p:tgtEl>
                                          <p:spTgt spid="15"/>
                                        </p:tgtEl>
                                        <p:attrNameLst>
                                          <p:attrName>ppt_x</p:attrName>
                                        </p:attrNameLst>
                                      </p:cBhvr>
                                      <p:tavLst>
                                        <p:tav tm="0">
                                          <p:val>
                                            <p:strVal val="ppt_x"/>
                                          </p:val>
                                        </p:tav>
                                        <p:tav tm="100000">
                                          <p:val>
                                            <p:strVal val="ppt_x"/>
                                          </p:val>
                                        </p:tav>
                                      </p:tavLst>
                                    </p:anim>
                                    <p:anim calcmode="lin" valueType="num">
                                      <p:cBhvr>
                                        <p:cTn id="77" dur="500"/>
                                        <p:tgtEl>
                                          <p:spTgt spid="15"/>
                                        </p:tgtEl>
                                        <p:attrNameLst>
                                          <p:attrName>ppt_y</p:attrName>
                                        </p:attrNameLst>
                                      </p:cBhvr>
                                      <p:tavLst>
                                        <p:tav tm="0">
                                          <p:val>
                                            <p:strVal val="ppt_y"/>
                                          </p:val>
                                        </p:tav>
                                        <p:tav tm="100000">
                                          <p:val>
                                            <p:strVal val="ppt_y+.1"/>
                                          </p:val>
                                        </p:tav>
                                      </p:tavLst>
                                    </p:anim>
                                    <p:set>
                                      <p:cBhvr>
                                        <p:cTn id="78" dur="1" fill="hold">
                                          <p:stCondLst>
                                            <p:cond delay="499"/>
                                          </p:stCondLst>
                                        </p:cTn>
                                        <p:tgtEl>
                                          <p:spTgt spid="1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anim calcmode="lin" valueType="num">
                                      <p:cBhvr>
                                        <p:cTn id="84" dur="500" fill="hold"/>
                                        <p:tgtEl>
                                          <p:spTgt spid="19"/>
                                        </p:tgtEl>
                                        <p:attrNameLst>
                                          <p:attrName>ppt_x</p:attrName>
                                        </p:attrNameLst>
                                      </p:cBhvr>
                                      <p:tavLst>
                                        <p:tav tm="0">
                                          <p:val>
                                            <p:strVal val="#ppt_x"/>
                                          </p:val>
                                        </p:tav>
                                        <p:tav tm="100000">
                                          <p:val>
                                            <p:strVal val="#ppt_x"/>
                                          </p:val>
                                        </p:tav>
                                      </p:tavLst>
                                    </p:anim>
                                    <p:anim calcmode="lin" valueType="num">
                                      <p:cBhvr>
                                        <p:cTn id="8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anim calcmode="lin" valueType="num">
                                      <p:cBhvr>
                                        <p:cTn id="91" dur="500" fill="hold"/>
                                        <p:tgtEl>
                                          <p:spTgt spid="20"/>
                                        </p:tgtEl>
                                        <p:attrNameLst>
                                          <p:attrName>ppt_x</p:attrName>
                                        </p:attrNameLst>
                                      </p:cBhvr>
                                      <p:tavLst>
                                        <p:tav tm="0">
                                          <p:val>
                                            <p:strVal val="#ppt_x"/>
                                          </p:val>
                                        </p:tav>
                                        <p:tav tm="100000">
                                          <p:val>
                                            <p:strVal val="#ppt_x"/>
                                          </p:val>
                                        </p:tav>
                                      </p:tavLst>
                                    </p:anim>
                                    <p:anim calcmode="lin" valueType="num">
                                      <p:cBhvr>
                                        <p:cTn id="92"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nodeType="clickEffect">
                                  <p:stCondLst>
                                    <p:cond delay="0"/>
                                  </p:stCondLst>
                                  <p:childTnLst>
                                    <p:animEffect transition="out" filter="fade">
                                      <p:cBhvr>
                                        <p:cTn id="96" dur="500"/>
                                        <p:tgtEl>
                                          <p:spTgt spid="20"/>
                                        </p:tgtEl>
                                      </p:cBhvr>
                                    </p:animEffect>
                                    <p:anim calcmode="lin" valueType="num">
                                      <p:cBhvr>
                                        <p:cTn id="97" dur="500"/>
                                        <p:tgtEl>
                                          <p:spTgt spid="20"/>
                                        </p:tgtEl>
                                        <p:attrNameLst>
                                          <p:attrName>ppt_x</p:attrName>
                                        </p:attrNameLst>
                                      </p:cBhvr>
                                      <p:tavLst>
                                        <p:tav tm="0">
                                          <p:val>
                                            <p:strVal val="ppt_x"/>
                                          </p:val>
                                        </p:tav>
                                        <p:tav tm="100000">
                                          <p:val>
                                            <p:strVal val="ppt_x"/>
                                          </p:val>
                                        </p:tav>
                                      </p:tavLst>
                                    </p:anim>
                                    <p:anim calcmode="lin" valueType="num">
                                      <p:cBhvr>
                                        <p:cTn id="98" dur="500"/>
                                        <p:tgtEl>
                                          <p:spTgt spid="20"/>
                                        </p:tgtEl>
                                        <p:attrNameLst>
                                          <p:attrName>ppt_y</p:attrName>
                                        </p:attrNameLst>
                                      </p:cBhvr>
                                      <p:tavLst>
                                        <p:tav tm="0">
                                          <p:val>
                                            <p:strVal val="ppt_y"/>
                                          </p:val>
                                        </p:tav>
                                        <p:tav tm="100000">
                                          <p:val>
                                            <p:strVal val="ppt_y+.1"/>
                                          </p:val>
                                        </p:tav>
                                      </p:tavLst>
                                    </p:anim>
                                    <p:set>
                                      <p:cBhvr>
                                        <p:cTn id="99" dur="1" fill="hold">
                                          <p:stCondLst>
                                            <p:cond delay="499"/>
                                          </p:stCondLst>
                                        </p:cTn>
                                        <p:tgtEl>
                                          <p:spTgt spid="2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500"/>
                                        <p:tgtEl>
                                          <p:spTgt spid="23"/>
                                        </p:tgtEl>
                                      </p:cBhvr>
                                    </p:animEffect>
                                    <p:anim calcmode="lin" valueType="num">
                                      <p:cBhvr>
                                        <p:cTn id="105" dur="500" fill="hold"/>
                                        <p:tgtEl>
                                          <p:spTgt spid="23"/>
                                        </p:tgtEl>
                                        <p:attrNameLst>
                                          <p:attrName>ppt_x</p:attrName>
                                        </p:attrNameLst>
                                      </p:cBhvr>
                                      <p:tavLst>
                                        <p:tav tm="0">
                                          <p:val>
                                            <p:strVal val="#ppt_x"/>
                                          </p:val>
                                        </p:tav>
                                        <p:tav tm="100000">
                                          <p:val>
                                            <p:strVal val="#ppt_x"/>
                                          </p:val>
                                        </p:tav>
                                      </p:tavLst>
                                    </p:anim>
                                    <p:anim calcmode="lin" valueType="num">
                                      <p:cBhvr>
                                        <p:cTn id="106"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anim calcmode="lin" valueType="num">
                                      <p:cBhvr>
                                        <p:cTn id="112" dur="500" fill="hold"/>
                                        <p:tgtEl>
                                          <p:spTgt spid="24"/>
                                        </p:tgtEl>
                                        <p:attrNameLst>
                                          <p:attrName>ppt_x</p:attrName>
                                        </p:attrNameLst>
                                      </p:cBhvr>
                                      <p:tavLst>
                                        <p:tav tm="0">
                                          <p:val>
                                            <p:strVal val="#ppt_x"/>
                                          </p:val>
                                        </p:tav>
                                        <p:tav tm="100000">
                                          <p:val>
                                            <p:strVal val="#ppt_x"/>
                                          </p:val>
                                        </p:tav>
                                      </p:tavLst>
                                    </p:anim>
                                    <p:anim calcmode="lin" valueType="num">
                                      <p:cBhvr>
                                        <p:cTn id="113"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xit" presetSubtype="0" fill="hold" grpId="1" nodeType="clickEffect">
                                  <p:stCondLst>
                                    <p:cond delay="0"/>
                                  </p:stCondLst>
                                  <p:childTnLst>
                                    <p:animEffect transition="out" filter="fade">
                                      <p:cBhvr>
                                        <p:cTn id="117" dur="500"/>
                                        <p:tgtEl>
                                          <p:spTgt spid="24"/>
                                        </p:tgtEl>
                                      </p:cBhvr>
                                    </p:animEffect>
                                    <p:anim calcmode="lin" valueType="num">
                                      <p:cBhvr>
                                        <p:cTn id="118" dur="500"/>
                                        <p:tgtEl>
                                          <p:spTgt spid="24"/>
                                        </p:tgtEl>
                                        <p:attrNameLst>
                                          <p:attrName>ppt_x</p:attrName>
                                        </p:attrNameLst>
                                      </p:cBhvr>
                                      <p:tavLst>
                                        <p:tav tm="0">
                                          <p:val>
                                            <p:strVal val="ppt_x"/>
                                          </p:val>
                                        </p:tav>
                                        <p:tav tm="100000">
                                          <p:val>
                                            <p:strVal val="ppt_x"/>
                                          </p:val>
                                        </p:tav>
                                      </p:tavLst>
                                    </p:anim>
                                    <p:anim calcmode="lin" valueType="num">
                                      <p:cBhvr>
                                        <p:cTn id="119" dur="500"/>
                                        <p:tgtEl>
                                          <p:spTgt spid="24"/>
                                        </p:tgtEl>
                                        <p:attrNameLst>
                                          <p:attrName>ppt_y</p:attrName>
                                        </p:attrNameLst>
                                      </p:cBhvr>
                                      <p:tavLst>
                                        <p:tav tm="0">
                                          <p:val>
                                            <p:strVal val="ppt_y"/>
                                          </p:val>
                                        </p:tav>
                                        <p:tav tm="100000">
                                          <p:val>
                                            <p:strVal val="ppt_y+.1"/>
                                          </p:val>
                                        </p:tav>
                                      </p:tavLst>
                                    </p:anim>
                                    <p:set>
                                      <p:cBhvr>
                                        <p:cTn id="120" dur="1" fill="hold">
                                          <p:stCondLst>
                                            <p:cond delay="499"/>
                                          </p:stCondLst>
                                        </p:cTn>
                                        <p:tgtEl>
                                          <p:spTgt spid="2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500"/>
                                        <p:tgtEl>
                                          <p:spTgt spid="25"/>
                                        </p:tgtEl>
                                      </p:cBhvr>
                                    </p:animEffect>
                                    <p:anim calcmode="lin" valueType="num">
                                      <p:cBhvr>
                                        <p:cTn id="126" dur="500" fill="hold"/>
                                        <p:tgtEl>
                                          <p:spTgt spid="25"/>
                                        </p:tgtEl>
                                        <p:attrNameLst>
                                          <p:attrName>ppt_x</p:attrName>
                                        </p:attrNameLst>
                                      </p:cBhvr>
                                      <p:tavLst>
                                        <p:tav tm="0">
                                          <p:val>
                                            <p:strVal val="#ppt_x"/>
                                          </p:val>
                                        </p:tav>
                                        <p:tav tm="100000">
                                          <p:val>
                                            <p:strVal val="#ppt_x"/>
                                          </p:val>
                                        </p:tav>
                                      </p:tavLst>
                                    </p:anim>
                                    <p:anim calcmode="lin" valueType="num">
                                      <p:cBhvr>
                                        <p:cTn id="1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0"/>
                                        <p:tgtEl>
                                          <p:spTgt spid="26"/>
                                        </p:tgtEl>
                                      </p:cBhvr>
                                    </p:animEffect>
                                    <p:anim calcmode="lin" valueType="num">
                                      <p:cBhvr>
                                        <p:cTn id="133" dur="500" fill="hold"/>
                                        <p:tgtEl>
                                          <p:spTgt spid="26"/>
                                        </p:tgtEl>
                                        <p:attrNameLst>
                                          <p:attrName>ppt_x</p:attrName>
                                        </p:attrNameLst>
                                      </p:cBhvr>
                                      <p:tavLst>
                                        <p:tav tm="0">
                                          <p:val>
                                            <p:strVal val="#ppt_x"/>
                                          </p:val>
                                        </p:tav>
                                        <p:tav tm="100000">
                                          <p:val>
                                            <p:strVal val="#ppt_x"/>
                                          </p:val>
                                        </p:tav>
                                      </p:tavLst>
                                    </p:anim>
                                    <p:anim calcmode="lin" valueType="num">
                                      <p:cBhvr>
                                        <p:cTn id="13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14" grpId="0"/>
      <p:bldP spid="15" grpId="0"/>
      <p:bldP spid="15" grpId="1"/>
      <p:bldP spid="17" grpId="0"/>
      <p:bldP spid="17" grpId="1"/>
      <p:bldP spid="18" grpId="0"/>
      <p:bldP spid="18" grpId="1"/>
      <p:bldP spid="19" grpId="0"/>
      <p:bldP spid="23" grpId="0"/>
      <p:bldP spid="24" grpId="0"/>
      <p:bldP spid="24" grpId="1"/>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6026785" cy="398780"/>
          </a:xfrm>
          <a:prstGeom prst="rect">
            <a:avLst/>
          </a:prstGeom>
          <a:noFill/>
        </p:spPr>
        <p:txBody>
          <a:bodyPr wrap="square" rtlCol="0">
            <a:spAutoFit/>
          </a:bodyPr>
          <a:lstStyle/>
          <a:p>
            <a:r>
              <a:rPr lang="en-US" sz="20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Review: </a:t>
            </a:r>
            <a:r>
              <a:rPr b="1" i="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Internet of Things for Smart Cities</a:t>
            </a: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10" name="Rectangle 9">
            <a:extLst>
              <a:ext uri="{FF2B5EF4-FFF2-40B4-BE49-F238E27FC236}">
                <a16:creationId xmlns:a16="http://schemas.microsoft.com/office/drawing/2014/main" id="{8DD30EEE-9017-418B-8C06-C49748147CEF}"/>
              </a:ext>
            </a:extLst>
          </p:cNvPr>
          <p:cNvSpPr/>
          <p:nvPr/>
        </p:nvSpPr>
        <p:spPr>
          <a:xfrm>
            <a:off x="1954546" y="1445846"/>
            <a:ext cx="6526264" cy="612347"/>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Difficulties in building a Smart City and its services</a:t>
            </a:r>
          </a:p>
        </p:txBody>
      </p:sp>
      <p:pic>
        <p:nvPicPr>
          <p:cNvPr id="7" name="Picture 6">
            <a:extLst>
              <a:ext uri="{FF2B5EF4-FFF2-40B4-BE49-F238E27FC236}">
                <a16:creationId xmlns:a16="http://schemas.microsoft.com/office/drawing/2014/main" id="{5795DB4E-CB58-4B4D-90D2-579E5A46BECB}"/>
              </a:ext>
            </a:extLst>
          </p:cNvPr>
          <p:cNvPicPr>
            <a:picLocks noChangeAspect="1"/>
          </p:cNvPicPr>
          <p:nvPr/>
        </p:nvPicPr>
        <p:blipFill>
          <a:blip r:embed="rId5"/>
          <a:stretch>
            <a:fillRect/>
          </a:stretch>
        </p:blipFill>
        <p:spPr>
          <a:xfrm>
            <a:off x="135870" y="1299845"/>
            <a:ext cx="11920260" cy="4919472"/>
          </a:xfrm>
          <a:prstGeom prst="rect">
            <a:avLst/>
          </a:prstGeom>
        </p:spPr>
      </p:pic>
      <p:sp>
        <p:nvSpPr>
          <p:cNvPr id="14" name="Rectangle 13">
            <a:extLst>
              <a:ext uri="{FF2B5EF4-FFF2-40B4-BE49-F238E27FC236}">
                <a16:creationId xmlns:a16="http://schemas.microsoft.com/office/drawing/2014/main" id="{8D76A73A-4ABF-4693-A3DF-5CAA9BAFCE8F}"/>
              </a:ext>
            </a:extLst>
          </p:cNvPr>
          <p:cNvSpPr/>
          <p:nvPr/>
        </p:nvSpPr>
        <p:spPr>
          <a:xfrm>
            <a:off x="1954546" y="2205396"/>
            <a:ext cx="3708195" cy="612347"/>
          </a:xfrm>
          <a:prstGeom prst="rect">
            <a:avLst/>
          </a:prstGeom>
        </p:spPr>
        <p:txBody>
          <a:bodyPr wrap="none">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Architecture of a Smart City</a:t>
            </a:r>
          </a:p>
        </p:txBody>
      </p:sp>
      <p:sp>
        <p:nvSpPr>
          <p:cNvPr id="15" name="Rectangle 14">
            <a:extLst>
              <a:ext uri="{FF2B5EF4-FFF2-40B4-BE49-F238E27FC236}">
                <a16:creationId xmlns:a16="http://schemas.microsoft.com/office/drawing/2014/main" id="{D31AD1B7-0F05-473B-ACE4-DF7F3281071B}"/>
              </a:ext>
            </a:extLst>
          </p:cNvPr>
          <p:cNvSpPr/>
          <p:nvPr/>
        </p:nvSpPr>
        <p:spPr>
          <a:xfrm>
            <a:off x="1954546" y="2962433"/>
            <a:ext cx="6096000" cy="612347"/>
          </a:xfrm>
          <a:prstGeom prst="rect">
            <a:avLst/>
          </a:prstGeom>
        </p:spPr>
        <p:txBody>
          <a:bodyPr>
            <a:spAutoFit/>
          </a:bodyPr>
          <a:lstStyle/>
          <a:p>
            <a:pPr marL="285750" indent="-285750">
              <a:lnSpc>
                <a:spcPct val="200000"/>
              </a:lnSpc>
              <a:buFont typeface="Arial" panose="020B0604020202020204" pitchFamily="34" charset="0"/>
              <a:buChar char="•"/>
            </a:pPr>
            <a:r>
              <a:rPr lang="en-US" sz="2000" b="1" dirty="0">
                <a:solidFill>
                  <a:srgbClr val="002060"/>
                </a:solidFill>
                <a:latin typeface="Cambria" panose="02040503050406030204" charset="0"/>
                <a:cs typeface="Times New Roman" panose="02020503050405090304" charset="0"/>
              </a:rPr>
              <a:t>Case study of the "Padova Smart City" project</a:t>
            </a:r>
          </a:p>
        </p:txBody>
      </p:sp>
      <p:sp>
        <p:nvSpPr>
          <p:cNvPr id="16" name="Rectangle 15">
            <a:extLst>
              <a:ext uri="{FF2B5EF4-FFF2-40B4-BE49-F238E27FC236}">
                <a16:creationId xmlns:a16="http://schemas.microsoft.com/office/drawing/2014/main" id="{615D19CF-E069-4CD7-AAC1-8EB05B3A1F5F}"/>
              </a:ext>
            </a:extLst>
          </p:cNvPr>
          <p:cNvSpPr/>
          <p:nvPr/>
        </p:nvSpPr>
        <p:spPr>
          <a:xfrm>
            <a:off x="2248123" y="2706164"/>
            <a:ext cx="1734706" cy="1843453"/>
          </a:xfrm>
          <a:prstGeom prst="rect">
            <a:avLst/>
          </a:prstGeom>
        </p:spPr>
        <p:txBody>
          <a:bodyPr wrap="none">
            <a:spAutoFit/>
          </a:bodyPr>
          <a:lstStyle/>
          <a:p>
            <a:pPr>
              <a:lnSpc>
                <a:spcPct val="200000"/>
              </a:lnSpc>
            </a:pPr>
            <a:r>
              <a:rPr lang="en-US" sz="2000" dirty="0">
                <a:solidFill>
                  <a:srgbClr val="002060"/>
                </a:solidFill>
                <a:latin typeface="Cambria" panose="02040503050406030204" charset="0"/>
                <a:cs typeface="Times New Roman" panose="02020503050405090304" charset="0"/>
              </a:rPr>
              <a:t>1. web service</a:t>
            </a:r>
          </a:p>
          <a:p>
            <a:pPr>
              <a:lnSpc>
                <a:spcPct val="200000"/>
              </a:lnSpc>
            </a:pPr>
            <a:r>
              <a:rPr lang="en-US" sz="2000" dirty="0">
                <a:solidFill>
                  <a:srgbClr val="002060"/>
                </a:solidFill>
                <a:latin typeface="Cambria" panose="02040503050406030204" charset="0"/>
                <a:cs typeface="Times New Roman" panose="02020503050405090304" charset="0"/>
              </a:rPr>
              <a:t>2. link layers</a:t>
            </a:r>
          </a:p>
          <a:p>
            <a:pPr>
              <a:lnSpc>
                <a:spcPct val="200000"/>
              </a:lnSpc>
            </a:pPr>
            <a:r>
              <a:rPr lang="en-US" sz="2000" dirty="0">
                <a:solidFill>
                  <a:srgbClr val="002060"/>
                </a:solidFill>
                <a:latin typeface="Cambria" panose="02040503050406030204" charset="0"/>
                <a:cs typeface="Times New Roman" panose="02020503050405090304" charset="0"/>
              </a:rPr>
              <a:t>3. devices</a:t>
            </a:r>
          </a:p>
        </p:txBody>
      </p:sp>
      <p:pic>
        <p:nvPicPr>
          <p:cNvPr id="17" name="Picture 16">
            <a:extLst>
              <a:ext uri="{FF2B5EF4-FFF2-40B4-BE49-F238E27FC236}">
                <a16:creationId xmlns:a16="http://schemas.microsoft.com/office/drawing/2014/main" id="{A288B465-BF2C-4D17-9C8D-0CB483289CAC}"/>
              </a:ext>
            </a:extLst>
          </p:cNvPr>
          <p:cNvPicPr>
            <a:picLocks noChangeAspect="1"/>
          </p:cNvPicPr>
          <p:nvPr/>
        </p:nvPicPr>
        <p:blipFill>
          <a:blip r:embed="rId6"/>
          <a:stretch>
            <a:fillRect/>
          </a:stretch>
        </p:blipFill>
        <p:spPr>
          <a:xfrm>
            <a:off x="6011112" y="2679084"/>
            <a:ext cx="4724809" cy="3132091"/>
          </a:xfrm>
          <a:prstGeom prst="rect">
            <a:avLst/>
          </a:prstGeom>
        </p:spPr>
      </p:pic>
      <p:sp>
        <p:nvSpPr>
          <p:cNvPr id="18" name="Rectangle 17">
            <a:extLst>
              <a:ext uri="{FF2B5EF4-FFF2-40B4-BE49-F238E27FC236}">
                <a16:creationId xmlns:a16="http://schemas.microsoft.com/office/drawing/2014/main" id="{B6632AFE-C11D-43C0-A52B-48416DC1E4E6}"/>
              </a:ext>
            </a:extLst>
          </p:cNvPr>
          <p:cNvSpPr/>
          <p:nvPr/>
        </p:nvSpPr>
        <p:spPr>
          <a:xfrm>
            <a:off x="6212155" y="5686472"/>
            <a:ext cx="4322722" cy="338554"/>
          </a:xfrm>
          <a:prstGeom prst="rect">
            <a:avLst/>
          </a:prstGeom>
        </p:spPr>
        <p:txBody>
          <a:bodyPr wrap="none">
            <a:spAutoFit/>
          </a:bodyPr>
          <a:lstStyle/>
          <a:p>
            <a:r>
              <a:rPr lang="en-US" sz="1600" i="1" dirty="0">
                <a:solidFill>
                  <a:srgbClr val="002060"/>
                </a:solidFill>
                <a:latin typeface="Cambria" panose="02040503050406030204" charset="0"/>
                <a:cs typeface="Times New Roman" panose="02020503050405090304" charset="0"/>
              </a:rPr>
              <a:t>Interfacing between the Internet and IoT devices</a:t>
            </a:r>
            <a:endParaRPr lang="en-US" sz="1600" i="1" dirty="0"/>
          </a:p>
        </p:txBody>
      </p:sp>
      <p:pic>
        <p:nvPicPr>
          <p:cNvPr id="19" name="Picture 2" descr="Machine generated alternative text:&#10;4000 &#10;3500 &#10;3000 &#10;2500 &#10;2000 &#10;1500 &#10;1000 &#10;500 &#10;10/24 &#10;• &#10;Raw data &#10;Filtered data &#10;10/25 &#10;10/26 &#10;Raw data &#10;Filtered data &#10;10/27 10/28 &#10;Date &#10;(a) &#10;10/29 &#10;10/30 &#10;10/31 &#10;101 &#10;10 &#10;10 &#10;10/24 &#10;10/25 &#10;10/26 &#10;10/27 &#10;10/28 &#10;Date &#10;(b) &#10;10/29 &#10;10/30 &#10;10/31 ">
            <a:extLst>
              <a:ext uri="{FF2B5EF4-FFF2-40B4-BE49-F238E27FC236}">
                <a16:creationId xmlns:a16="http://schemas.microsoft.com/office/drawing/2014/main" id="{FD830812-04F6-4CDB-BD6C-B6A22DEC1C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22" y="1417915"/>
            <a:ext cx="11168380" cy="44877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7063B6-8EDA-4294-A585-DB15C12E33D7}"/>
              </a:ext>
            </a:extLst>
          </p:cNvPr>
          <p:cNvSpPr/>
          <p:nvPr/>
        </p:nvSpPr>
        <p:spPr>
          <a:xfrm>
            <a:off x="4115522" y="5674592"/>
            <a:ext cx="4302460" cy="338554"/>
          </a:xfrm>
          <a:prstGeom prst="rect">
            <a:avLst/>
          </a:prstGeom>
        </p:spPr>
        <p:txBody>
          <a:bodyPr wrap="none">
            <a:spAutoFit/>
          </a:bodyPr>
          <a:lstStyle/>
          <a:p>
            <a:r>
              <a:rPr lang="en-US" sz="1600" i="1" dirty="0">
                <a:solidFill>
                  <a:srgbClr val="002060"/>
                </a:solidFill>
                <a:latin typeface="Cambria" panose="02040503050406030204" charset="0"/>
                <a:cs typeface="Times New Roman" panose="02020503050405090304" charset="0"/>
              </a:rPr>
              <a:t>Example data collected in the Padova Smart City</a:t>
            </a:r>
            <a:endParaRPr lang="en-US" sz="1600" i="1" dirty="0"/>
          </a:p>
        </p:txBody>
      </p:sp>
    </p:spTree>
    <p:extLst>
      <p:ext uri="{BB962C8B-B14F-4D97-AF65-F5344CB8AC3E}">
        <p14:creationId xmlns:p14="http://schemas.microsoft.com/office/powerpoint/2010/main" val="1229433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500"/>
                                        <p:tgtEl>
                                          <p:spTgt spid="7"/>
                                        </p:tgtEl>
                                      </p:cBhvr>
                                    </p:animEffect>
                                    <p:anim calcmode="lin" valueType="num">
                                      <p:cBhvr>
                                        <p:cTn id="21" dur="500"/>
                                        <p:tgtEl>
                                          <p:spTgt spid="7"/>
                                        </p:tgtEl>
                                        <p:attrNameLst>
                                          <p:attrName>ppt_x</p:attrName>
                                        </p:attrNameLst>
                                      </p:cBhvr>
                                      <p:tavLst>
                                        <p:tav tm="0">
                                          <p:val>
                                            <p:strVal val="ppt_x"/>
                                          </p:val>
                                        </p:tav>
                                        <p:tav tm="100000">
                                          <p:val>
                                            <p:strVal val="ppt_x"/>
                                          </p:val>
                                        </p:tav>
                                      </p:tavLst>
                                    </p:anim>
                                    <p:anim calcmode="lin" valueType="num">
                                      <p:cBhvr>
                                        <p:cTn id="22" dur="500"/>
                                        <p:tgtEl>
                                          <p:spTgt spid="7"/>
                                        </p:tgtEl>
                                        <p:attrNameLst>
                                          <p:attrName>ppt_y</p:attrName>
                                        </p:attrNameLst>
                                      </p:cBhvr>
                                      <p:tavLst>
                                        <p:tav tm="0">
                                          <p:val>
                                            <p:strVal val="ppt_y"/>
                                          </p:val>
                                        </p:tav>
                                        <p:tav tm="100000">
                                          <p:val>
                                            <p:strVal val="ppt_y+.1"/>
                                          </p:val>
                                        </p:tav>
                                      </p:tavLst>
                                    </p:anim>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anim calcmode="lin" valueType="num">
                                      <p:cBhvr>
                                        <p:cTn id="43" dur="500" fill="hold"/>
                                        <p:tgtEl>
                                          <p:spTgt spid="17"/>
                                        </p:tgtEl>
                                        <p:attrNameLst>
                                          <p:attrName>ppt_x</p:attrName>
                                        </p:attrNameLst>
                                      </p:cBhvr>
                                      <p:tavLst>
                                        <p:tav tm="0">
                                          <p:val>
                                            <p:strVal val="#ppt_x"/>
                                          </p:val>
                                        </p:tav>
                                        <p:tav tm="100000">
                                          <p:val>
                                            <p:strVal val="#ppt_x"/>
                                          </p:val>
                                        </p:tav>
                                      </p:tavLst>
                                    </p:anim>
                                    <p:anim calcmode="lin" valueType="num">
                                      <p:cBhvr>
                                        <p:cTn id="44" dur="5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grpId="1" nodeType="clickEffect">
                                  <p:stCondLst>
                                    <p:cond delay="0"/>
                                  </p:stCondLst>
                                  <p:childTnLst>
                                    <p:animEffect transition="out" filter="fade">
                                      <p:cBhvr>
                                        <p:cTn id="53" dur="500"/>
                                        <p:tgtEl>
                                          <p:spTgt spid="16"/>
                                        </p:tgtEl>
                                      </p:cBhvr>
                                    </p:animEffect>
                                    <p:anim calcmode="lin" valueType="num">
                                      <p:cBhvr>
                                        <p:cTn id="54" dur="500"/>
                                        <p:tgtEl>
                                          <p:spTgt spid="16"/>
                                        </p:tgtEl>
                                        <p:attrNameLst>
                                          <p:attrName>ppt_x</p:attrName>
                                        </p:attrNameLst>
                                      </p:cBhvr>
                                      <p:tavLst>
                                        <p:tav tm="0">
                                          <p:val>
                                            <p:strVal val="ppt_x"/>
                                          </p:val>
                                        </p:tav>
                                        <p:tav tm="100000">
                                          <p:val>
                                            <p:strVal val="ppt_x"/>
                                          </p:val>
                                        </p:tav>
                                      </p:tavLst>
                                    </p:anim>
                                    <p:anim calcmode="lin" valueType="num">
                                      <p:cBhvr>
                                        <p:cTn id="55" dur="500"/>
                                        <p:tgtEl>
                                          <p:spTgt spid="16"/>
                                        </p:tgtEl>
                                        <p:attrNameLst>
                                          <p:attrName>ppt_y</p:attrName>
                                        </p:attrNameLst>
                                      </p:cBhvr>
                                      <p:tavLst>
                                        <p:tav tm="0">
                                          <p:val>
                                            <p:strVal val="ppt_y"/>
                                          </p:val>
                                        </p:tav>
                                        <p:tav tm="100000">
                                          <p:val>
                                            <p:strVal val="ppt_y+.1"/>
                                          </p:val>
                                        </p:tav>
                                      </p:tavLst>
                                    </p:anim>
                                    <p:set>
                                      <p:cBhvr>
                                        <p:cTn id="56" dur="1" fill="hold">
                                          <p:stCondLst>
                                            <p:cond delay="499"/>
                                          </p:stCondLst>
                                        </p:cTn>
                                        <p:tgtEl>
                                          <p:spTgt spid="16"/>
                                        </p:tgtEl>
                                        <p:attrNameLst>
                                          <p:attrName>style.visibility</p:attrName>
                                        </p:attrNameLst>
                                      </p:cBhvr>
                                      <p:to>
                                        <p:strVal val="hidden"/>
                                      </p:to>
                                    </p:set>
                                  </p:childTnLst>
                                </p:cTn>
                              </p:par>
                              <p:par>
                                <p:cTn id="57" presetID="42" presetClass="exit" presetSubtype="0" fill="hold" nodeType="withEffect">
                                  <p:stCondLst>
                                    <p:cond delay="0"/>
                                  </p:stCondLst>
                                  <p:childTnLst>
                                    <p:animEffect transition="out" filter="fade">
                                      <p:cBhvr>
                                        <p:cTn id="58" dur="500"/>
                                        <p:tgtEl>
                                          <p:spTgt spid="17"/>
                                        </p:tgtEl>
                                      </p:cBhvr>
                                    </p:animEffect>
                                    <p:anim calcmode="lin" valueType="num">
                                      <p:cBhvr>
                                        <p:cTn id="59" dur="500"/>
                                        <p:tgtEl>
                                          <p:spTgt spid="17"/>
                                        </p:tgtEl>
                                        <p:attrNameLst>
                                          <p:attrName>ppt_x</p:attrName>
                                        </p:attrNameLst>
                                      </p:cBhvr>
                                      <p:tavLst>
                                        <p:tav tm="0">
                                          <p:val>
                                            <p:strVal val="ppt_x"/>
                                          </p:val>
                                        </p:tav>
                                        <p:tav tm="100000">
                                          <p:val>
                                            <p:strVal val="ppt_x"/>
                                          </p:val>
                                        </p:tav>
                                      </p:tavLst>
                                    </p:anim>
                                    <p:anim calcmode="lin" valueType="num">
                                      <p:cBhvr>
                                        <p:cTn id="60" dur="500"/>
                                        <p:tgtEl>
                                          <p:spTgt spid="17"/>
                                        </p:tgtEl>
                                        <p:attrNameLst>
                                          <p:attrName>ppt_y</p:attrName>
                                        </p:attrNameLst>
                                      </p:cBhvr>
                                      <p:tavLst>
                                        <p:tav tm="0">
                                          <p:val>
                                            <p:strVal val="ppt_y"/>
                                          </p:val>
                                        </p:tav>
                                        <p:tav tm="100000">
                                          <p:val>
                                            <p:strVal val="ppt_y+.1"/>
                                          </p:val>
                                        </p:tav>
                                      </p:tavLst>
                                    </p:anim>
                                    <p:set>
                                      <p:cBhvr>
                                        <p:cTn id="61" dur="1" fill="hold">
                                          <p:stCondLst>
                                            <p:cond delay="499"/>
                                          </p:stCondLst>
                                        </p:cTn>
                                        <p:tgtEl>
                                          <p:spTgt spid="17"/>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500"/>
                                        <p:tgtEl>
                                          <p:spTgt spid="18"/>
                                        </p:tgtEl>
                                      </p:cBhvr>
                                    </p:animEffect>
                                    <p:anim calcmode="lin" valueType="num">
                                      <p:cBhvr>
                                        <p:cTn id="64" dur="500"/>
                                        <p:tgtEl>
                                          <p:spTgt spid="18"/>
                                        </p:tgtEl>
                                        <p:attrNameLst>
                                          <p:attrName>ppt_x</p:attrName>
                                        </p:attrNameLst>
                                      </p:cBhvr>
                                      <p:tavLst>
                                        <p:tav tm="0">
                                          <p:val>
                                            <p:strVal val="ppt_x"/>
                                          </p:val>
                                        </p:tav>
                                        <p:tav tm="100000">
                                          <p:val>
                                            <p:strVal val="ppt_x"/>
                                          </p:val>
                                        </p:tav>
                                      </p:tavLst>
                                    </p:anim>
                                    <p:anim calcmode="lin" valueType="num">
                                      <p:cBhvr>
                                        <p:cTn id="65" dur="500"/>
                                        <p:tgtEl>
                                          <p:spTgt spid="18"/>
                                        </p:tgtEl>
                                        <p:attrNameLst>
                                          <p:attrName>ppt_y</p:attrName>
                                        </p:attrNameLst>
                                      </p:cBhvr>
                                      <p:tavLst>
                                        <p:tav tm="0">
                                          <p:val>
                                            <p:strVal val="ppt_y"/>
                                          </p:val>
                                        </p:tav>
                                        <p:tav tm="100000">
                                          <p:val>
                                            <p:strVal val="ppt_y+.1"/>
                                          </p:val>
                                        </p:tav>
                                      </p:tavLst>
                                    </p:anim>
                                    <p:set>
                                      <p:cBhvr>
                                        <p:cTn id="66" dur="1" fill="hold">
                                          <p:stCondLst>
                                            <p:cond delay="499"/>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anim calcmode="lin" valueType="num">
                                      <p:cBhvr>
                                        <p:cTn id="72" dur="500" fill="hold"/>
                                        <p:tgtEl>
                                          <p:spTgt spid="15"/>
                                        </p:tgtEl>
                                        <p:attrNameLst>
                                          <p:attrName>ppt_x</p:attrName>
                                        </p:attrNameLst>
                                      </p:cBhvr>
                                      <p:tavLst>
                                        <p:tav tm="0">
                                          <p:val>
                                            <p:strVal val="#ppt_x"/>
                                          </p:val>
                                        </p:tav>
                                        <p:tav tm="100000">
                                          <p:val>
                                            <p:strVal val="#ppt_x"/>
                                          </p:val>
                                        </p:tav>
                                      </p:tavLst>
                                    </p:anim>
                                    <p:anim calcmode="lin" valueType="num">
                                      <p:cBhvr>
                                        <p:cTn id="7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anim calcmode="lin" valueType="num">
                                      <p:cBhvr>
                                        <p:cTn id="79" dur="500" fill="hold"/>
                                        <p:tgtEl>
                                          <p:spTgt spid="20"/>
                                        </p:tgtEl>
                                        <p:attrNameLst>
                                          <p:attrName>ppt_x</p:attrName>
                                        </p:attrNameLst>
                                      </p:cBhvr>
                                      <p:tavLst>
                                        <p:tav tm="0">
                                          <p:val>
                                            <p:strVal val="#ppt_x"/>
                                          </p:val>
                                        </p:tav>
                                        <p:tav tm="100000">
                                          <p:val>
                                            <p:strVal val="#ppt_x"/>
                                          </p:val>
                                        </p:tav>
                                      </p:tavLst>
                                    </p:anim>
                                    <p:anim calcmode="lin" valueType="num">
                                      <p:cBhvr>
                                        <p:cTn id="80" dur="500" fill="hold"/>
                                        <p:tgtEl>
                                          <p:spTgt spid="20"/>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anim calcmode="lin" valueType="num">
                                      <p:cBhvr>
                                        <p:cTn id="84" dur="500" fill="hold"/>
                                        <p:tgtEl>
                                          <p:spTgt spid="19"/>
                                        </p:tgtEl>
                                        <p:attrNameLst>
                                          <p:attrName>ppt_x</p:attrName>
                                        </p:attrNameLst>
                                      </p:cBhvr>
                                      <p:tavLst>
                                        <p:tav tm="0">
                                          <p:val>
                                            <p:strVal val="#ppt_x"/>
                                          </p:val>
                                        </p:tav>
                                        <p:tav tm="100000">
                                          <p:val>
                                            <p:strVal val="#ppt_x"/>
                                          </p:val>
                                        </p:tav>
                                      </p:tavLst>
                                    </p:anim>
                                    <p:anim calcmode="lin" valueType="num">
                                      <p:cBhvr>
                                        <p:cTn id="8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P spid="16" grpId="1"/>
      <p:bldP spid="18" grpId="0"/>
      <p:bldP spid="18" grpId="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7496810" y="195580"/>
            <a:ext cx="4568825" cy="749935"/>
          </a:xfrm>
          <a:prstGeom prst="rect">
            <a:avLst/>
          </a:prstGeom>
        </p:spPr>
      </p:pic>
      <p:pic>
        <p:nvPicPr>
          <p:cNvPr id="11" name="图片 10"/>
          <p:cNvPicPr>
            <a:picLocks noChangeAspect="1"/>
          </p:cNvPicPr>
          <p:nvPr/>
        </p:nvPicPr>
        <p:blipFill>
          <a:blip r:embed="rId3"/>
          <a:srcRect l="14708" t="35815" r="13745" b="58426"/>
          <a:stretch>
            <a:fillRect/>
          </a:stretch>
        </p:blipFill>
        <p:spPr>
          <a:xfrm>
            <a:off x="-1905" y="5987415"/>
            <a:ext cx="12314555" cy="39497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p:cNvPicPr>
            <a:picLocks noChangeAspect="1"/>
          </p:cNvPicPr>
          <p:nvPr/>
        </p:nvPicPr>
        <p:blipFill>
          <a:blip r:embed="rId4"/>
          <a:srcRect l="1948" t="20111" r="9781" b="77556"/>
          <a:stretch>
            <a:fillRect/>
          </a:stretch>
        </p:blipFill>
        <p:spPr>
          <a:xfrm>
            <a:off x="2540" y="1118870"/>
            <a:ext cx="12186920" cy="180975"/>
          </a:xfrm>
          <a:prstGeom prst="rect">
            <a:avLst/>
          </a:prstGeom>
        </p:spPr>
      </p:pic>
      <p:sp>
        <p:nvSpPr>
          <p:cNvPr id="5" name="文本框 4"/>
          <p:cNvSpPr txBox="1"/>
          <p:nvPr/>
        </p:nvSpPr>
        <p:spPr>
          <a:xfrm>
            <a:off x="69215" y="221615"/>
            <a:ext cx="7427595" cy="584775"/>
          </a:xfrm>
          <a:prstGeom prst="rect">
            <a:avLst/>
          </a:prstGeom>
          <a:noFill/>
        </p:spPr>
        <p:txBody>
          <a:bodyPr wrap="square" rtlCol="0">
            <a:spAutoFit/>
          </a:bodyPr>
          <a:lstStyle/>
          <a:p>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Relation</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ship</a:t>
            </a:r>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of the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F</a:t>
            </a:r>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our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P</a:t>
            </a:r>
            <a:r>
              <a:rPr 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apers</a:t>
            </a:r>
            <a:endParaRPr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12" name="文本框 11"/>
          <p:cNvSpPr txBox="1"/>
          <p:nvPr/>
        </p:nvSpPr>
        <p:spPr>
          <a:xfrm>
            <a:off x="2540" y="6401435"/>
            <a:ext cx="12186920" cy="275590"/>
          </a:xfrm>
          <a:prstGeom prst="rect">
            <a:avLst/>
          </a:prstGeom>
          <a:noFill/>
        </p:spPr>
        <p:txBody>
          <a:bodyPr wrap="square" rtlCol="0">
            <a:spAutoFit/>
          </a:bodyPr>
          <a:lstStyle/>
          <a:p>
            <a:r>
              <a:rPr lang="en-US" sz="1200" dirty="0">
                <a:latin typeface="Cambria" panose="02040503050406030204" charset="0"/>
                <a:cs typeface="Cambria" panose="02040503050406030204" charset="0"/>
              </a:rPr>
              <a:t>ECE 498 ICC</a:t>
            </a:r>
            <a:r>
              <a:rPr lang="en-US" altLang="zh-CN" sz="1200" dirty="0">
                <a:latin typeface="Cambria" panose="02040503050406030204" charset="0"/>
                <a:cs typeface="Cambria" panose="02040503050406030204" charset="0"/>
              </a:rPr>
              <a:t>, SP 2020, ZJU-UIUC Institute		© 2019-2020 Yucheng</a:t>
            </a:r>
            <a:r>
              <a:rPr lang="zh-CN" altLang="en-US" sz="1200" dirty="0">
                <a:latin typeface="Cambria" panose="02040503050406030204" charset="0"/>
                <a:cs typeface="Cambria" panose="02040503050406030204" charset="0"/>
              </a:rPr>
              <a:t> </a:t>
            </a:r>
            <a:r>
              <a:rPr lang="en-US" altLang="zh-CN" sz="1200" dirty="0" err="1">
                <a:latin typeface="Cambria" panose="02040503050406030204" charset="0"/>
                <a:cs typeface="Cambria" panose="02040503050406030204" charset="0"/>
              </a:rPr>
              <a:t>Jin &amp; Heyuan Li</a:t>
            </a:r>
            <a:r>
              <a:rPr lang="en-US" altLang="zh-CN" sz="1200" dirty="0">
                <a:latin typeface="Cambria" panose="02040503050406030204" charset="0"/>
                <a:cs typeface="Cambria" panose="02040503050406030204" charset="0"/>
              </a:rPr>
              <a:t>. All rights reserved.                                                                                             Slide 	</a:t>
            </a:r>
          </a:p>
        </p:txBody>
      </p:sp>
      <p:sp>
        <p:nvSpPr>
          <p:cNvPr id="2" name="Rectangle 1">
            <a:extLst>
              <a:ext uri="{FF2B5EF4-FFF2-40B4-BE49-F238E27FC236}">
                <a16:creationId xmlns:a16="http://schemas.microsoft.com/office/drawing/2014/main" id="{36C6D6C8-0009-45CF-B740-EED9152F91A6}"/>
              </a:ext>
            </a:extLst>
          </p:cNvPr>
          <p:cNvSpPr/>
          <p:nvPr/>
        </p:nvSpPr>
        <p:spPr>
          <a:xfrm>
            <a:off x="1056640" y="4050635"/>
            <a:ext cx="10297160" cy="1938992"/>
          </a:xfrm>
          <a:prstGeom prst="rect">
            <a:avLst/>
          </a:prstGeom>
        </p:spPr>
        <p:txBody>
          <a:bodyPr wrap="square">
            <a:spAutoFit/>
          </a:bodyPr>
          <a:lstStyle/>
          <a:p>
            <a:pPr marL="628650" indent="-285750" fontAlgn="ctr">
              <a:lnSpc>
                <a:spcPct val="150000"/>
              </a:lnSpc>
              <a:buFont typeface="Arial" panose="020B0604020202020204" pitchFamily="34" charset="0"/>
              <a:buChar char="•"/>
            </a:pP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IoT protocol</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evaluation</a:t>
            </a:r>
            <a:r>
              <a:rPr lang="en-US" sz="2000" dirty="0">
                <a:solidFill>
                  <a:srgbClr val="002060"/>
                </a:solidFill>
                <a:latin typeface="Cambria" panose="02040503050406030204" charset="0"/>
                <a:cs typeface="Times New Roman" panose="02020503050405090304" charset="0"/>
              </a:rPr>
              <a:t> paper </a:t>
            </a:r>
            <a:r>
              <a:rPr lang="en-US" altLang="zh-CN" sz="2000" dirty="0">
                <a:solidFill>
                  <a:srgbClr val="002060"/>
                </a:solidFill>
                <a:latin typeface="Cambria" panose="02040503050406030204" charset="0"/>
                <a:cs typeface="Times New Roman" panose="02020503050405090304" charset="0"/>
              </a:rPr>
              <a:t>mainly</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focus</a:t>
            </a:r>
            <a:r>
              <a:rPr lang="en-US" altLang="zh-CN" sz="2000" dirty="0">
                <a:solidFill>
                  <a:srgbClr val="002060"/>
                </a:solidFill>
                <a:latin typeface="Cambria" panose="02040503050406030204" charset="0"/>
                <a:cs typeface="Times New Roman" panose="02020503050405090304" charset="0"/>
              </a:rPr>
              <a:t>es</a:t>
            </a:r>
            <a:r>
              <a:rPr lang="en-US" sz="2000" dirty="0">
                <a:solidFill>
                  <a:srgbClr val="002060"/>
                </a:solidFill>
                <a:latin typeface="Cambria" panose="02040503050406030204" charset="0"/>
                <a:cs typeface="Times New Roman" panose="02020503050405090304" charset="0"/>
              </a:rPr>
              <a:t> on</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measuring</a:t>
            </a:r>
            <a:r>
              <a:rPr 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performance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of</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four</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different</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protocols</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under</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extreme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conditions</a:t>
            </a:r>
            <a:endParaRPr lang="en-US" sz="2000" dirty="0">
              <a:solidFill>
                <a:srgbClr val="002060"/>
              </a:solidFill>
              <a:latin typeface="Cambria" panose="02040503050406030204" charset="0"/>
              <a:cs typeface="Times New Roman" panose="02020503050405090304" charset="0"/>
            </a:endParaRPr>
          </a:p>
          <a:p>
            <a:pPr marL="628650" indent="-285750" fontAlgn="ctr">
              <a:lnSpc>
                <a:spcPct val="150000"/>
              </a:lnSpc>
              <a:buFont typeface="Arial" panose="020B0604020202020204" pitchFamily="34" charset="0"/>
              <a:buChar char="•"/>
            </a:pP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Smart City </a:t>
            </a:r>
            <a:r>
              <a:rPr lang="en-US" altLang="zh-CN" sz="2000" dirty="0">
                <a:solidFill>
                  <a:srgbClr val="002060"/>
                </a:solidFill>
                <a:latin typeface="Cambria" panose="02040503050406030204" charset="0"/>
                <a:cs typeface="Times New Roman" panose="02020503050405090304" charset="0"/>
              </a:rPr>
              <a:t>paper</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and </a:t>
            </a:r>
            <a:r>
              <a:rPr lang="en-US" altLang="zh-CN" sz="2000" dirty="0">
                <a:solidFill>
                  <a:srgbClr val="002060"/>
                </a:solidFill>
                <a:latin typeface="Cambria" panose="02040503050406030204" charset="0"/>
                <a:cs typeface="Times New Roman" panose="02020503050405090304" charset="0"/>
              </a:rPr>
              <a:t>the</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Smart Healthcare </a:t>
            </a:r>
            <a:r>
              <a:rPr lang="en-US" altLang="zh-CN" sz="2000" dirty="0">
                <a:solidFill>
                  <a:srgbClr val="002060"/>
                </a:solidFill>
                <a:latin typeface="Cambria" panose="02040503050406030204" charset="0"/>
                <a:cs typeface="Times New Roman" panose="02020503050405090304" charset="0"/>
              </a:rPr>
              <a:t>System</a:t>
            </a:r>
            <a:r>
              <a:rPr lang="en-US" sz="2000" dirty="0">
                <a:solidFill>
                  <a:srgbClr val="002060"/>
                </a:solidFill>
                <a:latin typeface="Cambria" panose="02040503050406030204" charset="0"/>
                <a:cs typeface="Times New Roman" panose="02020503050405090304" charset="0"/>
              </a:rPr>
              <a:t> paper discuss the realization of </a:t>
            </a:r>
            <a:r>
              <a:rPr lang="en-US" altLang="zh-CN" sz="2000" dirty="0">
                <a:solidFill>
                  <a:srgbClr val="002060"/>
                </a:solidFill>
                <a:latin typeface="Cambria" panose="02040503050406030204" charset="0"/>
                <a:cs typeface="Times New Roman" panose="02020503050405090304" charset="0"/>
              </a:rPr>
              <a:t>some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applicable</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IoT system</a:t>
            </a:r>
          </a:p>
        </p:txBody>
      </p:sp>
      <p:sp>
        <p:nvSpPr>
          <p:cNvPr id="10" name="副标题 2">
            <a:extLst>
              <a:ext uri="{FF2B5EF4-FFF2-40B4-BE49-F238E27FC236}">
                <a16:creationId xmlns:a16="http://schemas.microsoft.com/office/drawing/2014/main" id="{25D460B3-21A3-4566-9CE0-A9663AB0889E}"/>
              </a:ext>
            </a:extLst>
          </p:cNvPr>
          <p:cNvSpPr>
            <a:spLocks noGrp="1"/>
          </p:cNvSpPr>
          <p:nvPr>
            <p:ph type="subTitle" idx="1"/>
          </p:nvPr>
        </p:nvSpPr>
        <p:spPr>
          <a:xfrm>
            <a:off x="327666" y="1283926"/>
            <a:ext cx="1958334" cy="590330"/>
          </a:xfrm>
        </p:spPr>
        <p:txBody>
          <a:bodyPr>
            <a:normAutofit/>
          </a:bodyPr>
          <a:lstStyle/>
          <a:p>
            <a:pPr algn="l">
              <a:lnSpc>
                <a:spcPct val="150000"/>
              </a:lnSpc>
            </a:pPr>
            <a:r>
              <a:rPr lang="en-US" sz="2000" b="1" dirty="0">
                <a:solidFill>
                  <a:srgbClr val="002060"/>
                </a:solidFill>
                <a:latin typeface="Cambria" panose="02040503050406030204" charset="0"/>
                <a:cs typeface="Times New Roman" panose="02020503050405090304" charset="0"/>
              </a:rPr>
              <a:t>Commonalities</a:t>
            </a:r>
            <a:endParaRPr lang="en-US" sz="2000" b="1" dirty="0">
              <a:latin typeface="Times New Roman" panose="02020503050405090304" charset="0"/>
              <a:cs typeface="Times New Roman" panose="02020503050405090304" charset="0"/>
            </a:endParaRPr>
          </a:p>
        </p:txBody>
      </p:sp>
      <p:sp>
        <p:nvSpPr>
          <p:cNvPr id="3" name="Rectangle 2">
            <a:extLst>
              <a:ext uri="{FF2B5EF4-FFF2-40B4-BE49-F238E27FC236}">
                <a16:creationId xmlns:a16="http://schemas.microsoft.com/office/drawing/2014/main" id="{D5784F7D-11A8-4456-B696-FCAE85C317B6}"/>
              </a:ext>
            </a:extLst>
          </p:cNvPr>
          <p:cNvSpPr/>
          <p:nvPr/>
        </p:nvSpPr>
        <p:spPr>
          <a:xfrm>
            <a:off x="1412535" y="1874255"/>
            <a:ext cx="9366929" cy="1420197"/>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The importance of choosing an appropriate protocol is emphasized</a:t>
            </a:r>
          </a:p>
          <a:p>
            <a:pPr marL="285750" indent="-285750">
              <a:lnSpc>
                <a:spcPct val="150000"/>
              </a:lnSpc>
              <a:buFont typeface="Arial" panose="020B0604020202020204" pitchFamily="34" charset="0"/>
              <a:buChar char="•"/>
            </a:pPr>
            <a:r>
              <a:rPr lang="en-US" sz="2000" dirty="0">
                <a:solidFill>
                  <a:srgbClr val="002060"/>
                </a:solidFill>
                <a:latin typeface="Cambria" panose="02040503050406030204" charset="0"/>
                <a:cs typeface="Times New Roman" panose="02020503050405090304" charset="0"/>
              </a:rPr>
              <a:t>The papers are all application oriented (</a:t>
            </a:r>
            <a:r>
              <a:rPr lang="en-US" altLang="zh-CN" sz="2000" dirty="0">
                <a:solidFill>
                  <a:srgbClr val="002060"/>
                </a:solidFill>
                <a:latin typeface="Cambria" panose="02040503050406030204" charset="0"/>
                <a:cs typeface="Times New Roman" panose="02020503050405090304" charset="0"/>
              </a:rPr>
              <a:t>they</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are</a:t>
            </a:r>
            <a:r>
              <a:rPr lang="zh-CN" altLang="en-US" sz="2000" dirty="0">
                <a:solidFill>
                  <a:srgbClr val="002060"/>
                </a:solidFill>
                <a:latin typeface="Cambria" panose="02040503050406030204" charset="0"/>
                <a:cs typeface="Times New Roman" panose="02020503050405090304" charset="0"/>
              </a:rPr>
              <a:t> </a:t>
            </a:r>
            <a:r>
              <a:rPr lang="en-US" altLang="zh-CN" sz="2000" dirty="0">
                <a:solidFill>
                  <a:srgbClr val="002060"/>
                </a:solidFill>
                <a:latin typeface="Cambria" panose="02040503050406030204" charset="0"/>
                <a:cs typeface="Times New Roman" panose="02020503050405090304" charset="0"/>
              </a:rPr>
              <a:t>all</a:t>
            </a:r>
            <a:r>
              <a:rPr lang="zh-CN" altLang="en-US" sz="2000" dirty="0">
                <a:solidFill>
                  <a:srgbClr val="002060"/>
                </a:solidFill>
                <a:latin typeface="Cambria" panose="02040503050406030204" charset="0"/>
                <a:cs typeface="Times New Roman" panose="02020503050405090304" charset="0"/>
              </a:rPr>
              <a:t> </a:t>
            </a:r>
            <a:r>
              <a:rPr lang="en-US" sz="2000" dirty="0">
                <a:solidFill>
                  <a:srgbClr val="002060"/>
                </a:solidFill>
                <a:latin typeface="Cambria" panose="02040503050406030204" charset="0"/>
                <a:cs typeface="Times New Roman" panose="02020503050405090304" charset="0"/>
              </a:rPr>
              <a:t>aimed for deployment to specific application scenarios)</a:t>
            </a:r>
          </a:p>
        </p:txBody>
      </p:sp>
      <p:sp>
        <p:nvSpPr>
          <p:cNvPr id="14" name="副标题 2">
            <a:extLst>
              <a:ext uri="{FF2B5EF4-FFF2-40B4-BE49-F238E27FC236}">
                <a16:creationId xmlns:a16="http://schemas.microsoft.com/office/drawing/2014/main" id="{00AD74EE-C4F6-42ED-8DA2-B3B146F5B913}"/>
              </a:ext>
            </a:extLst>
          </p:cNvPr>
          <p:cNvSpPr txBox="1">
            <a:spLocks/>
          </p:cNvSpPr>
          <p:nvPr/>
        </p:nvSpPr>
        <p:spPr>
          <a:xfrm>
            <a:off x="327665" y="3516560"/>
            <a:ext cx="1663695" cy="524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sz="2000" b="1" dirty="0">
                <a:solidFill>
                  <a:srgbClr val="002060"/>
                </a:solidFill>
                <a:latin typeface="Cambria" panose="02040503050406030204" charset="0"/>
                <a:cs typeface="Times New Roman" panose="02020503050405090304" charset="0"/>
              </a:rPr>
              <a:t>Uniqueness</a:t>
            </a:r>
            <a:endParaRPr lang="en-US" sz="2000" b="1" dirty="0">
              <a:latin typeface="Times New Roman" panose="02020503050405090304" charset="0"/>
              <a:cs typeface="Times New Roman" panose="02020503050405090304" charset="0"/>
            </a:endParaRPr>
          </a:p>
        </p:txBody>
      </p:sp>
    </p:spTree>
    <p:extLst>
      <p:ext uri="{BB962C8B-B14F-4D97-AF65-F5344CB8AC3E}">
        <p14:creationId xmlns:p14="http://schemas.microsoft.com/office/powerpoint/2010/main" val="3775743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anim calcmode="lin" valueType="num">
                                      <p:cBhvr>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fade">
                                      <p:cBhvr>
                                        <p:cTn id="35" dur="500"/>
                                        <p:tgtEl>
                                          <p:spTgt spid="2">
                                            <p:txEl>
                                              <p:pRg st="0" end="0"/>
                                            </p:txEl>
                                          </p:spTgt>
                                        </p:tgtEl>
                                      </p:cBhvr>
                                    </p:animEffect>
                                    <p:anim calcmode="lin" valueType="num">
                                      <p:cBhvr>
                                        <p:cTn id="3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anim calcmode="lin" valueType="num">
                                      <p:cBhvr>
                                        <p:cTn id="4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1621</Words>
  <Application>Microsoft Macintosh PowerPoint</Application>
  <PresentationFormat>Widescreen</PresentationFormat>
  <Paragraphs>177</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TechnicBold</vt:lpstr>
      <vt:lpstr>Arial</vt:lpstr>
      <vt:lpstr>Calibri</vt:lpstr>
      <vt:lpstr>Cambria</vt:lpstr>
      <vt:lpstr>Cambria Math</vt:lpstr>
      <vt:lpstr>Eras Demi ITC</vt:lpstr>
      <vt:lpstr>Times New Roman</vt:lpstr>
      <vt:lpstr>Office 主题</vt:lpstr>
      <vt:lpstr>IoT Protocols &amp; 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RoboMastertm  Development Board Type A </dc:title>
  <dc:creator>JYCH</dc:creator>
  <cp:lastModifiedBy>Jin, Yucheng</cp:lastModifiedBy>
  <cp:revision>216</cp:revision>
  <dcterms:created xsi:type="dcterms:W3CDTF">2020-05-15T12:59:58Z</dcterms:created>
  <dcterms:modified xsi:type="dcterms:W3CDTF">2020-05-15T19:38:49Z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